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74" r:id="rId6"/>
    <p:sldId id="257" r:id="rId7"/>
    <p:sldId id="276" r:id="rId8"/>
    <p:sldId id="265" r:id="rId9"/>
    <p:sldId id="267" r:id="rId10"/>
    <p:sldId id="277" r:id="rId11"/>
    <p:sldId id="278" r:id="rId12"/>
    <p:sldId id="270" r:id="rId13"/>
    <p:sldId id="271" r:id="rId14"/>
    <p:sldId id="273"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876"/>
    <a:srgbClr val="B8CAD3"/>
    <a:srgbClr val="3C99DC"/>
    <a:srgbClr val="2BACE2"/>
    <a:srgbClr val="6A8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32CBE-1112-D690-19CD-56B370FB0D2A}" v="629" dt="2025-01-24T11:30:27.579"/>
    <p1510:client id="{AD087708-A382-1B2D-2B83-CCEEC79D5D7F}" v="6" dt="2025-01-24T13:06:32.281"/>
    <p1510:client id="{CF0A90B0-139C-F974-6B39-C71CF0C2A859}" v="58" dt="2025-01-24T11:35:11.642"/>
    <p1510:client id="{EC73AD27-85E7-EB40-0785-A0BF8C3F0B90}" v="43" dt="2025-01-24T12:47:32.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35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ECA9D5-CD9D-46CA-B8F2-A8899D1A37C2}"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561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CA9D5-CD9D-46CA-B8F2-A8899D1A37C2}"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58411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CA9D5-CD9D-46CA-B8F2-A8899D1A37C2}"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433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CA9D5-CD9D-46CA-B8F2-A8899D1A37C2}"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8366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CA9D5-CD9D-46CA-B8F2-A8899D1A37C2}"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1184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CA9D5-CD9D-46CA-B8F2-A8899D1A37C2}"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8635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ECA9D5-CD9D-46CA-B8F2-A8899D1A37C2}" type="datetimeFigureOut">
              <a:rPr lang="en-GB" smtClean="0"/>
              <a:t>04/02/2025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4989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ECA9D5-CD9D-46CA-B8F2-A8899D1A37C2}" type="datetimeFigureOut">
              <a:rPr lang="en-GB" smtClean="0"/>
              <a:t>04/02/2025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792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CA9D5-CD9D-46CA-B8F2-A8899D1A37C2}" type="datetimeFigureOut">
              <a:rPr lang="en-GB" smtClean="0"/>
              <a:t>04/02/2025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35777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ECA9D5-CD9D-46CA-B8F2-A8899D1A37C2}"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8235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ECA9D5-CD9D-46CA-B8F2-A8899D1A37C2}"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72955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6ECA9D5-CD9D-46CA-B8F2-A8899D1A37C2}" type="datetimeFigureOut">
              <a:rPr lang="en-GB" smtClean="0"/>
              <a:t>04/02/2025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28B1D9-298A-4F21-8753-BCB7F735CEC3}" type="slidenum">
              <a:rPr lang="en-GB" smtClean="0"/>
              <a:t>‹#›</a:t>
            </a:fld>
            <a:endParaRPr lang="en-GB"/>
          </a:p>
        </p:txBody>
      </p:sp>
    </p:spTree>
    <p:extLst>
      <p:ext uri="{BB962C8B-B14F-4D97-AF65-F5344CB8AC3E}">
        <p14:creationId xmlns:p14="http://schemas.microsoft.com/office/powerpoint/2010/main" val="1084029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urpreet@ehcvs.org.uk"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hcvs.org.uk/our-trustees2/"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12748" y="-367806"/>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45FD24CC-AD7C-4293-813A-44DFDD8F7C36}"/>
              </a:ext>
            </a:extLst>
          </p:cNvPr>
          <p:cNvSpPr/>
          <p:nvPr/>
        </p:nvSpPr>
        <p:spPr>
          <a:xfrm>
            <a:off x="-25495" y="8908473"/>
            <a:ext cx="6883496"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descr="Logo&#10;&#10;Description automatically generated">
            <a:extLst>
              <a:ext uri="{FF2B5EF4-FFF2-40B4-BE49-F238E27FC236}">
                <a16:creationId xmlns:a16="http://schemas.microsoft.com/office/drawing/2014/main" id="{EAE5B3DC-B126-4569-B17F-72847A29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96" y="8951889"/>
            <a:ext cx="2391256" cy="954111"/>
          </a:xfrm>
          <a:prstGeom prst="rect">
            <a:avLst/>
          </a:prstGeom>
        </p:spPr>
      </p:pic>
      <p:sp>
        <p:nvSpPr>
          <p:cNvPr id="49" name="TextBox 48">
            <a:extLst>
              <a:ext uri="{FF2B5EF4-FFF2-40B4-BE49-F238E27FC236}">
                <a16:creationId xmlns:a16="http://schemas.microsoft.com/office/drawing/2014/main" id="{62F54A54-BEB2-4E80-AABA-2BC015F92953}"/>
              </a:ext>
            </a:extLst>
          </p:cNvPr>
          <p:cNvSpPr txBox="1"/>
          <p:nvPr/>
        </p:nvSpPr>
        <p:spPr>
          <a:xfrm>
            <a:off x="0" y="1358420"/>
            <a:ext cx="6741583" cy="584775"/>
          </a:xfrm>
          <a:prstGeom prst="rect">
            <a:avLst/>
          </a:prstGeom>
          <a:noFill/>
        </p:spPr>
        <p:txBody>
          <a:bodyPr wrap="square" rtlCol="0">
            <a:spAutoFit/>
          </a:bodyPr>
          <a:lstStyle/>
          <a:p>
            <a:pPr algn="ctr"/>
            <a:r>
              <a:rPr lang="en-GB" sz="3200" b="1" i="0">
                <a:solidFill>
                  <a:srgbClr val="000000"/>
                </a:solidFill>
                <a:effectLst/>
                <a:latin typeface="WordVisi_MSFontService"/>
              </a:rPr>
              <a:t>Head of Strategic Development</a:t>
            </a:r>
            <a:endParaRPr lang="en-GB" sz="3200" b="1">
              <a:solidFill>
                <a:srgbClr val="174876"/>
              </a:solidFill>
              <a:latin typeface="Helvetica" panose="020B0604020202020204" pitchFamily="34" charset="0"/>
              <a:cs typeface="Helvetica" panose="020B0604020202020204" pitchFamily="34" charset="0"/>
            </a:endParaRPr>
          </a:p>
        </p:txBody>
      </p:sp>
      <p:sp>
        <p:nvSpPr>
          <p:cNvPr id="51" name="TextBox 50">
            <a:extLst>
              <a:ext uri="{FF2B5EF4-FFF2-40B4-BE49-F238E27FC236}">
                <a16:creationId xmlns:a16="http://schemas.microsoft.com/office/drawing/2014/main" id="{277F78A6-EF28-48FD-B310-613E05179C11}"/>
              </a:ext>
            </a:extLst>
          </p:cNvPr>
          <p:cNvSpPr txBox="1"/>
          <p:nvPr/>
        </p:nvSpPr>
        <p:spPr>
          <a:xfrm rot="16200000">
            <a:off x="-4532731" y="7053524"/>
            <a:ext cx="10071475" cy="1107996"/>
          </a:xfrm>
          <a:prstGeom prst="rect">
            <a:avLst/>
          </a:prstGeom>
          <a:noFill/>
        </p:spPr>
        <p:txBody>
          <a:bodyPr wrap="square" rtlCol="0">
            <a:spAutoFit/>
          </a:bodyPr>
          <a:lstStyle/>
          <a:p>
            <a:pPr algn="ctr"/>
            <a:r>
              <a:rPr lang="en-US" sz="6600" b="1">
                <a:solidFill>
                  <a:schemeClr val="bg1"/>
                </a:solidFill>
              </a:rPr>
              <a:t>EHCVS</a:t>
            </a:r>
            <a:endParaRPr lang="en-GB" sz="6600" b="1">
              <a:solidFill>
                <a:schemeClr val="bg1"/>
              </a:solidFill>
            </a:endParaRPr>
          </a:p>
        </p:txBody>
      </p:sp>
      <p:sp>
        <p:nvSpPr>
          <p:cNvPr id="10" name="TextBox 9">
            <a:extLst>
              <a:ext uri="{FF2B5EF4-FFF2-40B4-BE49-F238E27FC236}">
                <a16:creationId xmlns:a16="http://schemas.microsoft.com/office/drawing/2014/main" id="{A8376A41-691A-4FFF-814E-97D96B7C5730}"/>
              </a:ext>
            </a:extLst>
          </p:cNvPr>
          <p:cNvSpPr txBox="1"/>
          <p:nvPr/>
        </p:nvSpPr>
        <p:spPr>
          <a:xfrm>
            <a:off x="-1936432" y="24399"/>
            <a:ext cx="10705369" cy="2123658"/>
          </a:xfrm>
          <a:prstGeom prst="rect">
            <a:avLst/>
          </a:prstGeom>
          <a:noFill/>
        </p:spPr>
        <p:txBody>
          <a:bodyPr wrap="square" rtlCol="0">
            <a:spAutoFit/>
          </a:bodyPr>
          <a:lstStyle/>
          <a:p>
            <a:pPr algn="ctr"/>
            <a:r>
              <a:rPr lang="en-US" sz="6600" b="1">
                <a:solidFill>
                  <a:schemeClr val="bg1"/>
                </a:solidFill>
              </a:rPr>
              <a:t>Recruitment Pack </a:t>
            </a:r>
            <a:br>
              <a:rPr lang="en-US" sz="6600" b="1">
                <a:solidFill>
                  <a:schemeClr val="bg1"/>
                </a:solidFill>
              </a:rPr>
            </a:br>
            <a:endParaRPr lang="en-GB" sz="6600" b="1">
              <a:solidFill>
                <a:schemeClr val="bg1"/>
              </a:solidFill>
            </a:endParaRPr>
          </a:p>
        </p:txBody>
      </p:sp>
      <p:pic>
        <p:nvPicPr>
          <p:cNvPr id="9" name="Picture 8" descr="A picture containing person, group, people&#10;&#10;Description automatically generated">
            <a:extLst>
              <a:ext uri="{FF2B5EF4-FFF2-40B4-BE49-F238E27FC236}">
                <a16:creationId xmlns:a16="http://schemas.microsoft.com/office/drawing/2014/main" id="{E7908E85-18BA-4695-8350-65742EDF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2424"/>
            <a:ext cx="6883496" cy="3348821"/>
          </a:xfrm>
          <a:prstGeom prst="rect">
            <a:avLst/>
          </a:prstGeom>
        </p:spPr>
      </p:pic>
      <p:sp>
        <p:nvSpPr>
          <p:cNvPr id="2" name="TextBox 1">
            <a:extLst>
              <a:ext uri="{FF2B5EF4-FFF2-40B4-BE49-F238E27FC236}">
                <a16:creationId xmlns:a16="http://schemas.microsoft.com/office/drawing/2014/main" id="{22C9C372-F39B-4778-8901-E5EDE440DCA2}"/>
              </a:ext>
            </a:extLst>
          </p:cNvPr>
          <p:cNvSpPr txBox="1"/>
          <p:nvPr/>
        </p:nvSpPr>
        <p:spPr>
          <a:xfrm>
            <a:off x="1320595" y="6372977"/>
            <a:ext cx="4849091" cy="2585323"/>
          </a:xfrm>
          <a:prstGeom prst="rect">
            <a:avLst/>
          </a:prstGeom>
          <a:noFill/>
        </p:spPr>
        <p:txBody>
          <a:bodyPr wrap="square" lIns="91440" tIns="45720" rIns="91440" bIns="45720" rtlCol="0" anchor="t">
            <a:spAutoFit/>
          </a:bodyPr>
          <a:lstStyle/>
          <a:p>
            <a:r>
              <a:rPr lang="en-GB" sz="1800" i="1">
                <a:solidFill>
                  <a:schemeClr val="bg1"/>
                </a:solidFill>
                <a:effectLst/>
                <a:latin typeface="Calibri"/>
                <a:ea typeface="Calibri"/>
                <a:cs typeface="Calibri"/>
              </a:rPr>
              <a:t>‘The team at Ealing and Hounslow CVS are incredibly knowledgeable and always keen to support and connect local </a:t>
            </a:r>
            <a:r>
              <a:rPr lang="en-GB" i="1">
                <a:solidFill>
                  <a:schemeClr val="bg1"/>
                </a:solidFill>
                <a:latin typeface="Calibri"/>
                <a:ea typeface="Calibri"/>
                <a:cs typeface="Calibri"/>
              </a:rPr>
              <a:t>groups; their</a:t>
            </a:r>
            <a:r>
              <a:rPr lang="en-GB" sz="1800" i="1">
                <a:solidFill>
                  <a:schemeClr val="bg1"/>
                </a:solidFill>
                <a:effectLst/>
                <a:latin typeface="Calibri"/>
                <a:ea typeface="Calibri"/>
                <a:cs typeface="Calibri"/>
              </a:rPr>
              <a:t> insight into the </a:t>
            </a:r>
            <a:r>
              <a:rPr lang="en-GB" i="1">
                <a:solidFill>
                  <a:schemeClr val="bg1"/>
                </a:solidFill>
                <a:latin typeface="Calibri"/>
                <a:ea typeface="Calibri"/>
                <a:cs typeface="Calibri"/>
              </a:rPr>
              <a:t>ever-changing</a:t>
            </a:r>
            <a:r>
              <a:rPr lang="en-GB" sz="1800" i="1">
                <a:solidFill>
                  <a:schemeClr val="bg1"/>
                </a:solidFill>
                <a:effectLst/>
                <a:latin typeface="Calibri"/>
                <a:ea typeface="Calibri"/>
                <a:cs typeface="Calibri"/>
              </a:rPr>
              <a:t> landscape of third sector funding has been invaluable. </a:t>
            </a:r>
            <a:r>
              <a:rPr lang="en-GB" i="1">
                <a:solidFill>
                  <a:schemeClr val="bg1"/>
                </a:solidFill>
                <a:latin typeface="Calibri"/>
                <a:ea typeface="Calibri"/>
                <a:cs typeface="Calibri"/>
              </a:rPr>
              <a:t>Such progress has</a:t>
            </a:r>
            <a:r>
              <a:rPr lang="en-GB" sz="1800" i="1">
                <a:solidFill>
                  <a:schemeClr val="bg1"/>
                </a:solidFill>
                <a:effectLst/>
                <a:latin typeface="Calibri"/>
                <a:ea typeface="Calibri"/>
                <a:cs typeface="Calibri"/>
              </a:rPr>
              <a:t> enabled new groups in Ealing and Hounslow to </a:t>
            </a:r>
            <a:r>
              <a:rPr lang="en-GB" i="1">
                <a:solidFill>
                  <a:schemeClr val="bg1"/>
                </a:solidFill>
                <a:latin typeface="Calibri"/>
                <a:ea typeface="Calibri"/>
                <a:cs typeface="Calibri"/>
              </a:rPr>
              <a:t>emerge, as well as established</a:t>
            </a:r>
            <a:r>
              <a:rPr lang="en-GB" sz="1800" i="1">
                <a:solidFill>
                  <a:schemeClr val="bg1"/>
                </a:solidFill>
                <a:effectLst/>
                <a:latin typeface="Calibri"/>
                <a:ea typeface="Calibri"/>
                <a:cs typeface="Calibri"/>
              </a:rPr>
              <a:t> </a:t>
            </a:r>
            <a:r>
              <a:rPr lang="en-GB" i="1">
                <a:solidFill>
                  <a:schemeClr val="bg1"/>
                </a:solidFill>
                <a:latin typeface="Calibri"/>
                <a:ea typeface="Calibri"/>
                <a:cs typeface="Calibri"/>
              </a:rPr>
              <a:t>ones to</a:t>
            </a:r>
            <a:r>
              <a:rPr lang="en-GB" sz="1800" i="1">
                <a:solidFill>
                  <a:schemeClr val="bg1"/>
                </a:solidFill>
                <a:effectLst/>
                <a:latin typeface="Calibri"/>
                <a:ea typeface="Calibri"/>
                <a:cs typeface="Calibri"/>
              </a:rPr>
              <a:t> continue </a:t>
            </a:r>
            <a:r>
              <a:rPr lang="en-GB" i="1">
                <a:solidFill>
                  <a:schemeClr val="bg1"/>
                </a:solidFill>
                <a:latin typeface="Calibri"/>
                <a:ea typeface="Calibri"/>
                <a:cs typeface="Calibri"/>
              </a:rPr>
              <a:t>support</a:t>
            </a:r>
            <a:r>
              <a:rPr lang="en-GB" sz="1800" i="1">
                <a:solidFill>
                  <a:schemeClr val="bg1"/>
                </a:solidFill>
                <a:effectLst/>
                <a:latin typeface="Calibri"/>
                <a:ea typeface="Calibri"/>
                <a:cs typeface="Calibri"/>
              </a:rPr>
              <a:t> </a:t>
            </a:r>
            <a:r>
              <a:rPr lang="en-GB" i="1">
                <a:solidFill>
                  <a:schemeClr val="bg1"/>
                </a:solidFill>
                <a:latin typeface="Calibri"/>
                <a:ea typeface="Calibri"/>
                <a:cs typeface="Calibri"/>
              </a:rPr>
              <a:t>their</a:t>
            </a:r>
            <a:r>
              <a:rPr lang="en-GB" sz="1800" i="1">
                <a:solidFill>
                  <a:schemeClr val="bg1"/>
                </a:solidFill>
                <a:effectLst/>
                <a:latin typeface="Calibri"/>
                <a:ea typeface="Calibri"/>
                <a:cs typeface="Calibri"/>
              </a:rPr>
              <a:t> local community</a:t>
            </a:r>
            <a:r>
              <a:rPr lang="en-GB" sz="1800">
                <a:solidFill>
                  <a:schemeClr val="bg1"/>
                </a:solidFill>
                <a:effectLst/>
                <a:latin typeface="Calibri"/>
                <a:ea typeface="Calibri"/>
                <a:cs typeface="Calibri"/>
              </a:rPr>
              <a:t>’</a:t>
            </a:r>
          </a:p>
          <a:p>
            <a:endParaRPr lang="en-GB"/>
          </a:p>
        </p:txBody>
      </p:sp>
    </p:spTree>
    <p:extLst>
      <p:ext uri="{BB962C8B-B14F-4D97-AF65-F5344CB8AC3E}">
        <p14:creationId xmlns:p14="http://schemas.microsoft.com/office/powerpoint/2010/main" val="392176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3CCE8571-9837-49D0-AFEF-FB07519AFF54}"/>
              </a:ext>
            </a:extLst>
          </p:cNvPr>
          <p:cNvSpPr/>
          <p:nvPr/>
        </p:nvSpPr>
        <p:spPr>
          <a:xfrm>
            <a:off x="21786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1" name="Rectangle 10">
            <a:extLst>
              <a:ext uri="{FF2B5EF4-FFF2-40B4-BE49-F238E27FC236}">
                <a16:creationId xmlns:a16="http://schemas.microsoft.com/office/drawing/2014/main" id="{E4EB929E-3AFB-40AA-B19B-3BE84272B18D}"/>
              </a:ext>
            </a:extLst>
          </p:cNvPr>
          <p:cNvSpPr/>
          <p:nvPr/>
        </p:nvSpPr>
        <p:spPr>
          <a:xfrm>
            <a:off x="-667" y="4117"/>
            <a:ext cx="381639"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5" name="TextBox 14">
            <a:extLst>
              <a:ext uri="{FF2B5EF4-FFF2-40B4-BE49-F238E27FC236}">
                <a16:creationId xmlns:a16="http://schemas.microsoft.com/office/drawing/2014/main" id="{E526F570-1872-482D-B0A6-D89A8DD3A238}"/>
              </a:ext>
            </a:extLst>
          </p:cNvPr>
          <p:cNvSpPr txBox="1"/>
          <p:nvPr/>
        </p:nvSpPr>
        <p:spPr>
          <a:xfrm>
            <a:off x="-2525485" y="25474"/>
            <a:ext cx="11908969" cy="707886"/>
          </a:xfrm>
          <a:prstGeom prst="rect">
            <a:avLst/>
          </a:prstGeom>
          <a:noFill/>
        </p:spPr>
        <p:txBody>
          <a:bodyPr wrap="square" rtlCol="0">
            <a:spAutoFit/>
          </a:bodyPr>
          <a:lstStyle/>
          <a:p>
            <a:pPr algn="ctr"/>
            <a:r>
              <a:rPr lang="en-US" sz="4000" b="1">
                <a:solidFill>
                  <a:srgbClr val="174876"/>
                </a:solidFill>
              </a:rPr>
              <a:t>How To Apply</a:t>
            </a:r>
            <a:endParaRPr lang="en-GB" sz="4000" b="1">
              <a:solidFill>
                <a:srgbClr val="174876"/>
              </a:solidFill>
            </a:endParaRPr>
          </a:p>
        </p:txBody>
      </p:sp>
      <p:pic>
        <p:nvPicPr>
          <p:cNvPr id="17" name="Picture 16" descr="A picture containing text, clipart&#10;&#10;Description automatically generated">
            <a:extLst>
              <a:ext uri="{FF2B5EF4-FFF2-40B4-BE49-F238E27FC236}">
                <a16:creationId xmlns:a16="http://schemas.microsoft.com/office/drawing/2014/main" id="{0852329A-5A02-4454-AFBF-9FA0DB23F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18" name="Rectangle: Rounded Corners 17">
            <a:extLst>
              <a:ext uri="{FF2B5EF4-FFF2-40B4-BE49-F238E27FC236}">
                <a16:creationId xmlns:a16="http://schemas.microsoft.com/office/drawing/2014/main" id="{017CA78A-A6F5-4A7A-83FD-A83DAE7C0E05}"/>
              </a:ext>
            </a:extLst>
          </p:cNvPr>
          <p:cNvSpPr/>
          <p:nvPr/>
        </p:nvSpPr>
        <p:spPr>
          <a:xfrm>
            <a:off x="637309" y="841964"/>
            <a:ext cx="6088985" cy="8008858"/>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29D8657-1117-46DB-AC7C-C596C16BB140}"/>
              </a:ext>
            </a:extLst>
          </p:cNvPr>
          <p:cNvSpPr txBox="1"/>
          <p:nvPr/>
        </p:nvSpPr>
        <p:spPr>
          <a:xfrm>
            <a:off x="984531" y="1474232"/>
            <a:ext cx="5202167" cy="1443152"/>
          </a:xfrm>
          <a:prstGeom prst="rect">
            <a:avLst/>
          </a:prstGeom>
          <a:noFill/>
        </p:spPr>
        <p:txBody>
          <a:bodyPr wrap="square" lIns="91440" tIns="45720" rIns="91440" bIns="45720" rtlCol="0" anchor="t">
            <a:spAutoFit/>
          </a:bodyPr>
          <a:lstStyle/>
          <a:p>
            <a:pPr algn="just"/>
            <a:r>
              <a:rPr lang="en-GB" sz="1200" b="1" dirty="0">
                <a:ea typeface="+mn-lt"/>
                <a:cs typeface="+mn-lt"/>
              </a:rPr>
              <a:t>How to Apply:</a:t>
            </a:r>
            <a:endParaRPr lang="en-US" dirty="0"/>
          </a:p>
          <a:p>
            <a:pPr algn="just"/>
            <a:r>
              <a:rPr lang="en-GB" sz="1200" dirty="0">
                <a:ea typeface="+mn-lt"/>
                <a:cs typeface="+mn-lt"/>
              </a:rPr>
              <a:t>Interested candidates are invited to complete an application and equal opportunities monitoring form.</a:t>
            </a:r>
            <a:endParaRPr lang="en-GB" dirty="0"/>
          </a:p>
          <a:p>
            <a:pPr algn="just"/>
            <a:r>
              <a:rPr lang="en-GB" sz="1200" dirty="0">
                <a:ea typeface="+mn-lt"/>
                <a:cs typeface="+mn-lt"/>
              </a:rPr>
              <a:t>Applications should be sent to </a:t>
            </a:r>
            <a:r>
              <a:rPr lang="en-GB" sz="1200" b="1" dirty="0">
                <a:ea typeface="+mn-lt"/>
                <a:cs typeface="+mn-lt"/>
                <a:hlinkClick r:id="rId3"/>
              </a:rPr>
              <a:t>gurpreet@ehcvs.org.uk</a:t>
            </a:r>
            <a:r>
              <a:rPr lang="en-GB" sz="1200" dirty="0">
                <a:ea typeface="+mn-lt"/>
                <a:cs typeface="+mn-lt"/>
              </a:rPr>
              <a:t> by </a:t>
            </a:r>
            <a:r>
              <a:rPr lang="en-GB" sz="1200" b="1" dirty="0">
                <a:ea typeface="+mn-lt"/>
                <a:cs typeface="+mn-lt"/>
              </a:rPr>
              <a:t>26th February 2025</a:t>
            </a:r>
            <a:r>
              <a:rPr lang="en-GB" sz="1200" dirty="0">
                <a:ea typeface="+mn-lt"/>
                <a:cs typeface="+mn-lt"/>
              </a:rPr>
              <a:t>.</a:t>
            </a:r>
            <a:endParaRPr lang="en-GB" dirty="0"/>
          </a:p>
          <a:p>
            <a:pPr algn="just"/>
            <a:r>
              <a:rPr lang="en-GB" sz="1200" dirty="0">
                <a:ea typeface="+mn-lt"/>
                <a:cs typeface="+mn-lt"/>
              </a:rPr>
              <a:t>For an informal chat about the role, please email </a:t>
            </a:r>
            <a:r>
              <a:rPr lang="en-GB" sz="1200" b="1" dirty="0">
                <a:ea typeface="+mn-lt"/>
                <a:cs typeface="+mn-lt"/>
              </a:rPr>
              <a:t>Gurpreet</a:t>
            </a:r>
            <a:r>
              <a:rPr lang="en-GB" sz="1200" dirty="0">
                <a:ea typeface="+mn-lt"/>
                <a:cs typeface="+mn-lt"/>
              </a:rPr>
              <a:t> at </a:t>
            </a:r>
            <a:r>
              <a:rPr lang="en-GB" sz="1200" b="1" dirty="0">
                <a:ea typeface="+mn-lt"/>
                <a:cs typeface="+mn-lt"/>
                <a:hlinkClick r:id="rId3"/>
              </a:rPr>
              <a:t>gurpreet@ehcvs.org.uk</a:t>
            </a:r>
            <a:r>
              <a:rPr lang="en-GB" sz="1200" dirty="0">
                <a:ea typeface="+mn-lt"/>
                <a:cs typeface="+mn-lt"/>
              </a:rPr>
              <a:t> to arrange a conversation.</a:t>
            </a:r>
            <a:endParaRPr lang="en-GB" dirty="0"/>
          </a:p>
          <a:p>
            <a:pPr algn="just">
              <a:lnSpc>
                <a:spcPct val="150000"/>
              </a:lnSpc>
            </a:pPr>
            <a:endParaRPr lang="en-GB" sz="1200" b="1" dirty="0">
              <a:latin typeface="Helvetica"/>
              <a:cs typeface="Helvetica"/>
            </a:endParaRPr>
          </a:p>
        </p:txBody>
      </p:sp>
    </p:spTree>
    <p:extLst>
      <p:ext uri="{BB962C8B-B14F-4D97-AF65-F5344CB8AC3E}">
        <p14:creationId xmlns:p14="http://schemas.microsoft.com/office/powerpoint/2010/main" val="116032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25496" y="0"/>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45FD24CC-AD7C-4293-813A-44DFDD8F7C36}"/>
              </a:ext>
            </a:extLst>
          </p:cNvPr>
          <p:cNvSpPr/>
          <p:nvPr/>
        </p:nvSpPr>
        <p:spPr>
          <a:xfrm>
            <a:off x="-25495" y="8908473"/>
            <a:ext cx="6883496"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descr="Logo&#10;&#10;Description automatically generated">
            <a:extLst>
              <a:ext uri="{FF2B5EF4-FFF2-40B4-BE49-F238E27FC236}">
                <a16:creationId xmlns:a16="http://schemas.microsoft.com/office/drawing/2014/main" id="{EAE5B3DC-B126-4569-B17F-72847A29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96" y="8951889"/>
            <a:ext cx="2391256" cy="954111"/>
          </a:xfrm>
          <a:prstGeom prst="rect">
            <a:avLst/>
          </a:prstGeom>
        </p:spPr>
      </p:pic>
      <p:sp>
        <p:nvSpPr>
          <p:cNvPr id="51" name="TextBox 50">
            <a:extLst>
              <a:ext uri="{FF2B5EF4-FFF2-40B4-BE49-F238E27FC236}">
                <a16:creationId xmlns:a16="http://schemas.microsoft.com/office/drawing/2014/main" id="{277F78A6-EF28-48FD-B310-613E05179C11}"/>
              </a:ext>
            </a:extLst>
          </p:cNvPr>
          <p:cNvSpPr txBox="1"/>
          <p:nvPr/>
        </p:nvSpPr>
        <p:spPr>
          <a:xfrm rot="16200000">
            <a:off x="-4532731" y="7053524"/>
            <a:ext cx="10071475" cy="1107996"/>
          </a:xfrm>
          <a:prstGeom prst="rect">
            <a:avLst/>
          </a:prstGeom>
          <a:noFill/>
        </p:spPr>
        <p:txBody>
          <a:bodyPr wrap="square" rtlCol="0">
            <a:spAutoFit/>
          </a:bodyPr>
          <a:lstStyle/>
          <a:p>
            <a:pPr algn="ctr"/>
            <a:r>
              <a:rPr lang="en-US" sz="6600" b="1">
                <a:solidFill>
                  <a:schemeClr val="bg1"/>
                </a:solidFill>
              </a:rPr>
              <a:t>EHCVS</a:t>
            </a:r>
            <a:endParaRPr lang="en-GB" sz="6600" b="1">
              <a:solidFill>
                <a:schemeClr val="bg1"/>
              </a:solidFill>
            </a:endParaRPr>
          </a:p>
        </p:txBody>
      </p:sp>
      <p:pic>
        <p:nvPicPr>
          <p:cNvPr id="11" name="Picture 10" descr="A group of people smiling&#10;&#10;Description automatically generated with medium confidence">
            <a:extLst>
              <a:ext uri="{FF2B5EF4-FFF2-40B4-BE49-F238E27FC236}">
                <a16:creationId xmlns:a16="http://schemas.microsoft.com/office/drawing/2014/main" id="{D9434A16-03D8-4386-97B0-5966B2564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8" y="450204"/>
            <a:ext cx="5680364" cy="3599581"/>
          </a:xfrm>
          <a:prstGeom prst="rect">
            <a:avLst/>
          </a:prstGeom>
        </p:spPr>
      </p:pic>
      <p:sp>
        <p:nvSpPr>
          <p:cNvPr id="3" name="TextBox 2">
            <a:extLst>
              <a:ext uri="{FF2B5EF4-FFF2-40B4-BE49-F238E27FC236}">
                <a16:creationId xmlns:a16="http://schemas.microsoft.com/office/drawing/2014/main" id="{E6995FD0-E6F4-4C77-AD92-ABA218221477}"/>
              </a:ext>
            </a:extLst>
          </p:cNvPr>
          <p:cNvSpPr txBox="1"/>
          <p:nvPr/>
        </p:nvSpPr>
        <p:spPr>
          <a:xfrm>
            <a:off x="1052063" y="4367961"/>
            <a:ext cx="5181600" cy="2585323"/>
          </a:xfrm>
          <a:prstGeom prst="rect">
            <a:avLst/>
          </a:prstGeom>
          <a:noFill/>
        </p:spPr>
        <p:txBody>
          <a:bodyPr wrap="square" lIns="91440" tIns="45720" rIns="91440" bIns="45720" rtlCol="0" anchor="t">
            <a:spAutoFit/>
          </a:bodyPr>
          <a:lstStyle/>
          <a:p>
            <a:endParaRPr lang="en-GB" sz="1800">
              <a:effectLst/>
              <a:latin typeface="Calibri" panose="020F0502020204030204" pitchFamily="34" charset="0"/>
              <a:ea typeface="Calibri" panose="020F0502020204030204" pitchFamily="34" charset="0"/>
            </a:endParaRPr>
          </a:p>
          <a:p>
            <a:r>
              <a:rPr lang="en-GB" sz="1800" i="1">
                <a:solidFill>
                  <a:schemeClr val="bg1"/>
                </a:solidFill>
                <a:effectLst/>
                <a:latin typeface="Calibri"/>
                <a:ea typeface="Calibri"/>
                <a:cs typeface="Calibri"/>
              </a:rPr>
              <a:t>‘The connection between Ealing and Hounslow CVS and the local community/public sector is incredibly </a:t>
            </a:r>
            <a:r>
              <a:rPr lang="en-GB" i="1">
                <a:solidFill>
                  <a:schemeClr val="bg1"/>
                </a:solidFill>
                <a:latin typeface="Calibri"/>
                <a:ea typeface="Calibri"/>
                <a:cs typeface="Calibri"/>
              </a:rPr>
              <a:t>valuable; it</a:t>
            </a:r>
            <a:r>
              <a:rPr lang="en-GB" sz="1800" i="1">
                <a:solidFill>
                  <a:schemeClr val="bg1"/>
                </a:solidFill>
                <a:effectLst/>
                <a:latin typeface="Calibri"/>
                <a:ea typeface="Calibri"/>
                <a:cs typeface="Calibri"/>
              </a:rPr>
              <a:t> is efficient and trusted. </a:t>
            </a:r>
            <a:endParaRPr lang="en-GB" i="1">
              <a:solidFill>
                <a:schemeClr val="bg1"/>
              </a:solidFill>
              <a:latin typeface="Calibri"/>
              <a:ea typeface="Calibri"/>
              <a:cs typeface="Calibri"/>
            </a:endParaRPr>
          </a:p>
          <a:p>
            <a:endParaRPr lang="en-GB" i="1">
              <a:solidFill>
                <a:schemeClr val="bg1"/>
              </a:solidFill>
              <a:latin typeface="Calibri"/>
              <a:ea typeface="Calibri"/>
              <a:cs typeface="Calibri"/>
            </a:endParaRPr>
          </a:p>
          <a:p>
            <a:r>
              <a:rPr lang="en-GB" sz="1800" i="1">
                <a:solidFill>
                  <a:schemeClr val="bg1"/>
                </a:solidFill>
                <a:effectLst/>
                <a:latin typeface="Calibri"/>
                <a:ea typeface="Calibri"/>
                <a:cs typeface="Calibri"/>
              </a:rPr>
              <a:t>There is expertise </a:t>
            </a:r>
            <a:r>
              <a:rPr lang="en-GB" i="1">
                <a:solidFill>
                  <a:schemeClr val="bg1"/>
                </a:solidFill>
                <a:latin typeface="Calibri"/>
                <a:ea typeface="Calibri"/>
                <a:cs typeface="Calibri"/>
              </a:rPr>
              <a:t>in supporting</a:t>
            </a:r>
            <a:r>
              <a:rPr lang="en-GB" sz="1800" i="1">
                <a:solidFill>
                  <a:schemeClr val="bg1"/>
                </a:solidFill>
                <a:effectLst/>
                <a:latin typeface="Calibri"/>
                <a:ea typeface="Calibri"/>
                <a:cs typeface="Calibri"/>
              </a:rPr>
              <a:t> and helping our communities that would be difficult to replicate elsewhere</a:t>
            </a:r>
            <a:r>
              <a:rPr lang="en-GB" i="1">
                <a:solidFill>
                  <a:schemeClr val="bg1"/>
                </a:solidFill>
                <a:latin typeface="Calibri"/>
                <a:ea typeface="Calibri"/>
                <a:cs typeface="Calibri"/>
              </a:rPr>
              <a:t>.'</a:t>
            </a:r>
            <a:endParaRPr lang="en-GB">
              <a:solidFill>
                <a:schemeClr val="bg1"/>
              </a:solidFill>
              <a:ea typeface="Calibri"/>
              <a:cs typeface="Calibri"/>
            </a:endParaRPr>
          </a:p>
          <a:p>
            <a:endParaRPr lang="en-GB"/>
          </a:p>
        </p:txBody>
      </p:sp>
      <p:sp>
        <p:nvSpPr>
          <p:cNvPr id="12" name="TextBox 11">
            <a:extLst>
              <a:ext uri="{FF2B5EF4-FFF2-40B4-BE49-F238E27FC236}">
                <a16:creationId xmlns:a16="http://schemas.microsoft.com/office/drawing/2014/main" id="{A7B15B52-A8C9-42C5-9551-953A835B8AC8}"/>
              </a:ext>
            </a:extLst>
          </p:cNvPr>
          <p:cNvSpPr txBox="1"/>
          <p:nvPr/>
        </p:nvSpPr>
        <p:spPr>
          <a:xfrm>
            <a:off x="91901" y="9105781"/>
            <a:ext cx="5181600" cy="1015663"/>
          </a:xfrm>
          <a:prstGeom prst="rect">
            <a:avLst/>
          </a:prstGeom>
          <a:noFill/>
        </p:spPr>
        <p:txBody>
          <a:bodyPr wrap="square" rtlCol="0">
            <a:spAutoFit/>
          </a:bodyPr>
          <a:lstStyle/>
          <a:p>
            <a:r>
              <a:rPr lang="en-GB" sz="1400">
                <a:solidFill>
                  <a:srgbClr val="174876"/>
                </a:solidFill>
                <a:effectLst/>
                <a:latin typeface="Calibri" panose="020F0502020204030204" pitchFamily="34" charset="0"/>
                <a:ea typeface="Times New Roman" panose="02020603050405020304" pitchFamily="18" charset="0"/>
              </a:rPr>
              <a:t>First Floor Unit 9 Broads Foundry</a:t>
            </a:r>
          </a:p>
          <a:p>
            <a:r>
              <a:rPr lang="en-GB" sz="1400">
                <a:solidFill>
                  <a:srgbClr val="174876"/>
                </a:solidFill>
                <a:effectLst/>
                <a:latin typeface="Calibri" panose="020F0502020204030204" pitchFamily="34" charset="0"/>
                <a:ea typeface="Times New Roman" panose="02020603050405020304" pitchFamily="18" charset="0"/>
              </a:rPr>
              <a:t>Trumpers Way, London, W7 2QP</a:t>
            </a:r>
          </a:p>
          <a:p>
            <a:r>
              <a:rPr lang="en-GB" sz="1400">
                <a:solidFill>
                  <a:srgbClr val="174876"/>
                </a:solidFill>
                <a:latin typeface="Calibri" panose="020F0502020204030204" pitchFamily="34" charset="0"/>
                <a:ea typeface="Calibri" panose="020F0502020204030204" pitchFamily="34" charset="0"/>
              </a:rPr>
              <a:t>www.ehcvs.org.uk</a:t>
            </a:r>
            <a:endParaRPr lang="en-GB" sz="1400">
              <a:solidFill>
                <a:srgbClr val="174876"/>
              </a:solidFill>
              <a:effectLst/>
              <a:latin typeface="Calibri" panose="020F0502020204030204" pitchFamily="34" charset="0"/>
              <a:ea typeface="Calibri" panose="020F0502020204030204" pitchFamily="34" charset="0"/>
            </a:endParaRPr>
          </a:p>
          <a:p>
            <a:endParaRPr lang="en-GB"/>
          </a:p>
        </p:txBody>
      </p:sp>
    </p:spTree>
    <p:extLst>
      <p:ext uri="{BB962C8B-B14F-4D97-AF65-F5344CB8AC3E}">
        <p14:creationId xmlns:p14="http://schemas.microsoft.com/office/powerpoint/2010/main" val="20465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67BF-1BD9-43D3-B58D-75FE9EE193E7}"/>
              </a:ext>
            </a:extLst>
          </p:cNvPr>
          <p:cNvSpPr/>
          <p:nvPr/>
        </p:nvSpPr>
        <p:spPr>
          <a:xfrm>
            <a:off x="-35275" y="-2"/>
            <a:ext cx="409348"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7" name="Picture 6" descr="A picture containing text, clipart&#10;&#10;Description automatically generated">
            <a:extLst>
              <a:ext uri="{FF2B5EF4-FFF2-40B4-BE49-F238E27FC236}">
                <a16:creationId xmlns:a16="http://schemas.microsoft.com/office/drawing/2014/main" id="{37114B3C-0AB2-4851-ADC7-87DA54DE8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 name="TextBox 1">
            <a:extLst>
              <a:ext uri="{FF2B5EF4-FFF2-40B4-BE49-F238E27FC236}">
                <a16:creationId xmlns:a16="http://schemas.microsoft.com/office/drawing/2014/main" id="{B3F12669-D3C9-43F8-81BD-CB61BAC22AE3}"/>
              </a:ext>
            </a:extLst>
          </p:cNvPr>
          <p:cNvSpPr txBox="1"/>
          <p:nvPr/>
        </p:nvSpPr>
        <p:spPr>
          <a:xfrm>
            <a:off x="736732" y="1485219"/>
            <a:ext cx="5542844" cy="3170099"/>
          </a:xfrm>
          <a:prstGeom prst="rect">
            <a:avLst/>
          </a:prstGeom>
          <a:noFill/>
        </p:spPr>
        <p:txBody>
          <a:bodyPr wrap="square" lIns="91440" tIns="45720" rIns="91440" bIns="45720" rtlCol="0" anchor="t">
            <a:spAutoFit/>
          </a:bodyPr>
          <a:lstStyle/>
          <a:p>
            <a:r>
              <a:rPr lang="en-US" sz="1100" b="1" dirty="0">
                <a:latin typeface="Helvetica" panose="020B0604020202020204" pitchFamily="34" charset="0"/>
                <a:cs typeface="Helvetica" panose="020B0604020202020204" pitchFamily="34" charset="0"/>
              </a:rPr>
              <a:t>Ealing and Hounslow Community Voluntary Service (EHCVS)</a:t>
            </a:r>
            <a:r>
              <a:rPr lang="en-US" sz="1100" dirty="0">
                <a:latin typeface="Helvetica" panose="020B0604020202020204" pitchFamily="34" charset="0"/>
                <a:cs typeface="Helvetica" panose="020B0604020202020204" pitchFamily="34" charset="0"/>
              </a:rPr>
              <a:t> is a registered local charity that has supported voluntary and community sector (VCS) groups in Ealing for over 40 years and, since 2012, in Hounslow.</a:t>
            </a:r>
          </a:p>
          <a:p>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In an ever-evolving landscape where the voluntary sector faces ongoing challenges and new opportunities, EHCVS needs to continuously review and refine its strategic direction. Engaging with stakeholders has been valuable, enabling us to assess how effectively we have delivered the core priorities outlined in our latest Business Plan—</a:t>
            </a:r>
            <a:r>
              <a:rPr lang="en-US" sz="1100" b="1" dirty="0">
                <a:latin typeface="Helvetica" panose="020B0604020202020204" pitchFamily="34" charset="0"/>
                <a:cs typeface="Helvetica" panose="020B0604020202020204" pitchFamily="34" charset="0"/>
              </a:rPr>
              <a:t>developing, connecting, representing, and innovating</a:t>
            </a:r>
            <a:r>
              <a:rPr lang="en-US" sz="1100" dirty="0">
                <a:latin typeface="Helvetica" panose="020B0604020202020204" pitchFamily="34" charset="0"/>
                <a:cs typeface="Helvetica" panose="020B0604020202020204" pitchFamily="34" charset="0"/>
              </a:rPr>
              <a:t> with the third sector in Ealing and Hounslow. This consultation has helped us identify emerging priorities to enhance future service delivery.</a:t>
            </a:r>
          </a:p>
          <a:p>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As a second-tier </a:t>
            </a:r>
            <a:r>
              <a:rPr lang="en-US" sz="1100" dirty="0" err="1">
                <a:latin typeface="Helvetica" panose="020B0604020202020204" pitchFamily="34" charset="0"/>
                <a:cs typeface="Helvetica" panose="020B0604020202020204" pitchFamily="34" charset="0"/>
              </a:rPr>
              <a:t>organisation</a:t>
            </a:r>
            <a:r>
              <a:rPr lang="en-US" sz="1100" dirty="0">
                <a:latin typeface="Helvetica" panose="020B0604020202020204" pitchFamily="34" charset="0"/>
                <a:cs typeface="Helvetica" panose="020B0604020202020204" pitchFamily="34" charset="0"/>
              </a:rPr>
              <a:t>, EHCVS works closely with local charities and voluntary </a:t>
            </a:r>
            <a:r>
              <a:rPr lang="en-US" sz="1100" dirty="0" err="1">
                <a:latin typeface="Helvetica" panose="020B0604020202020204" pitchFamily="34" charset="0"/>
                <a:cs typeface="Helvetica" panose="020B0604020202020204" pitchFamily="34" charset="0"/>
              </a:rPr>
              <a:t>organisations</a:t>
            </a:r>
            <a:r>
              <a:rPr lang="en-US" sz="1100" dirty="0">
                <a:latin typeface="Helvetica" panose="020B0604020202020204" pitchFamily="34" charset="0"/>
                <a:cs typeface="Helvetica" panose="020B0604020202020204" pitchFamily="34" charset="0"/>
              </a:rPr>
              <a:t>, providing professional and impactful support. Our primary goal is to strengthen the voluntary sector by offering tailored assistance, facilitating collaborative consortia, and securing significant funding opportunities. Through these efforts, we strive to empower local </a:t>
            </a:r>
            <a:r>
              <a:rPr lang="en-US" sz="1100" dirty="0" err="1">
                <a:latin typeface="Helvetica" panose="020B0604020202020204" pitchFamily="34" charset="0"/>
                <a:cs typeface="Helvetica" panose="020B0604020202020204" pitchFamily="34" charset="0"/>
              </a:rPr>
              <a:t>organisations</a:t>
            </a:r>
            <a:r>
              <a:rPr lang="en-US" sz="1100" dirty="0">
                <a:latin typeface="Helvetica" panose="020B0604020202020204" pitchFamily="34" charset="0"/>
                <a:cs typeface="Helvetica" panose="020B0604020202020204" pitchFamily="34" charset="0"/>
              </a:rPr>
              <a:t> and improve the quality of life for the communities we serve</a:t>
            </a:r>
            <a:r>
              <a:rPr lang="en-US" sz="1300" dirty="0">
                <a:latin typeface="Helvetica" panose="020B0604020202020204" pitchFamily="34" charset="0"/>
                <a:cs typeface="Helvetica" panose="020B0604020202020204" pitchFamily="34" charset="0"/>
              </a:rPr>
              <a:t>.</a:t>
            </a:r>
          </a:p>
        </p:txBody>
      </p:sp>
      <p:sp>
        <p:nvSpPr>
          <p:cNvPr id="11" name="TextBox 10">
            <a:extLst>
              <a:ext uri="{FF2B5EF4-FFF2-40B4-BE49-F238E27FC236}">
                <a16:creationId xmlns:a16="http://schemas.microsoft.com/office/drawing/2014/main" id="{8104D8AF-BE5D-40DF-80EF-0C3D48C7A9C4}"/>
              </a:ext>
            </a:extLst>
          </p:cNvPr>
          <p:cNvSpPr txBox="1"/>
          <p:nvPr/>
        </p:nvSpPr>
        <p:spPr>
          <a:xfrm>
            <a:off x="-2641021" y="80889"/>
            <a:ext cx="11908969" cy="1323439"/>
          </a:xfrm>
          <a:prstGeom prst="rect">
            <a:avLst/>
          </a:prstGeom>
          <a:noFill/>
        </p:spPr>
        <p:txBody>
          <a:bodyPr wrap="square" rtlCol="0">
            <a:spAutoFit/>
          </a:bodyPr>
          <a:lstStyle/>
          <a:p>
            <a:pPr algn="ctr"/>
            <a:r>
              <a:rPr lang="en-US" sz="4000" b="1">
                <a:solidFill>
                  <a:srgbClr val="174876"/>
                </a:solidFill>
              </a:rPr>
              <a:t>About Ealing &amp; </a:t>
            </a:r>
            <a:br>
              <a:rPr lang="en-US" sz="4000" b="1">
                <a:solidFill>
                  <a:srgbClr val="174876"/>
                </a:solidFill>
              </a:rPr>
            </a:br>
            <a:r>
              <a:rPr lang="en-US" sz="4000" b="1">
                <a:solidFill>
                  <a:srgbClr val="174876"/>
                </a:solidFill>
              </a:rPr>
              <a:t>Hounslow CVS</a:t>
            </a:r>
            <a:endParaRPr lang="en-GB" sz="4000" b="1">
              <a:solidFill>
                <a:srgbClr val="174876"/>
              </a:solidFill>
            </a:endParaRPr>
          </a:p>
        </p:txBody>
      </p:sp>
      <p:sp>
        <p:nvSpPr>
          <p:cNvPr id="9" name="Right Triangle 8">
            <a:extLst>
              <a:ext uri="{FF2B5EF4-FFF2-40B4-BE49-F238E27FC236}">
                <a16:creationId xmlns:a16="http://schemas.microsoft.com/office/drawing/2014/main" id="{77C6A3AB-7203-4DFF-A3CF-9B320655A9C2}"/>
              </a:ext>
            </a:extLst>
          </p:cNvPr>
          <p:cNvSpPr/>
          <p:nvPr/>
        </p:nvSpPr>
        <p:spPr>
          <a:xfrm>
            <a:off x="37407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3" name="Picture 12" descr="A picture containing text, person&#10;&#10;Description automatically generated">
            <a:extLst>
              <a:ext uri="{FF2B5EF4-FFF2-40B4-BE49-F238E27FC236}">
                <a16:creationId xmlns:a16="http://schemas.microsoft.com/office/drawing/2014/main" id="{6CF16876-AFE5-4DE2-AF3A-BA553ECF3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18" y="5493284"/>
            <a:ext cx="3978671" cy="2651784"/>
          </a:xfrm>
          <a:prstGeom prst="rect">
            <a:avLst/>
          </a:prstGeom>
          <a:ln w="38100">
            <a:solidFill>
              <a:srgbClr val="174876"/>
            </a:solidFill>
          </a:ln>
        </p:spPr>
      </p:pic>
    </p:spTree>
    <p:extLst>
      <p:ext uri="{BB962C8B-B14F-4D97-AF65-F5344CB8AC3E}">
        <p14:creationId xmlns:p14="http://schemas.microsoft.com/office/powerpoint/2010/main" val="395198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67BF-1BD9-43D3-B58D-75FE9EE193E7}"/>
              </a:ext>
            </a:extLst>
          </p:cNvPr>
          <p:cNvSpPr/>
          <p:nvPr/>
        </p:nvSpPr>
        <p:spPr>
          <a:xfrm>
            <a:off x="-35275" y="-2"/>
            <a:ext cx="409348"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2" name="TextBox 1">
            <a:extLst>
              <a:ext uri="{FF2B5EF4-FFF2-40B4-BE49-F238E27FC236}">
                <a16:creationId xmlns:a16="http://schemas.microsoft.com/office/drawing/2014/main" id="{B3F12669-D3C9-43F8-81BD-CB61BAC22AE3}"/>
              </a:ext>
            </a:extLst>
          </p:cNvPr>
          <p:cNvSpPr txBox="1"/>
          <p:nvPr/>
        </p:nvSpPr>
        <p:spPr>
          <a:xfrm>
            <a:off x="672848" y="1207462"/>
            <a:ext cx="5381588" cy="4401205"/>
          </a:xfrm>
          <a:prstGeom prst="rect">
            <a:avLst/>
          </a:prstGeom>
          <a:noFill/>
        </p:spPr>
        <p:txBody>
          <a:bodyPr wrap="square" lIns="91440" tIns="45720" rIns="91440" bIns="45720" rtlCol="0" anchor="t">
            <a:spAutoFit/>
          </a:bodyPr>
          <a:lstStyle/>
          <a:p>
            <a:r>
              <a:rPr lang="en-GB" sz="1400">
                <a:solidFill>
                  <a:srgbClr val="174876"/>
                </a:solidFill>
                <a:effectLst/>
                <a:latin typeface="Helvetica"/>
                <a:ea typeface="Times New Roman" panose="02020603050405020304" pitchFamily="18" charset="0"/>
                <a:cs typeface="Helvetica"/>
              </a:rPr>
              <a:t>We are currently a team of </a:t>
            </a:r>
            <a:r>
              <a:rPr lang="en-GB" sz="1400">
                <a:solidFill>
                  <a:srgbClr val="174876"/>
                </a:solidFill>
                <a:latin typeface="Helvetica"/>
                <a:ea typeface="Times New Roman" panose="02020603050405020304" pitchFamily="18" charset="0"/>
                <a:cs typeface="Helvetica"/>
              </a:rPr>
              <a:t>10, boasting </a:t>
            </a:r>
            <a:r>
              <a:rPr lang="en-GB" sz="1400">
                <a:solidFill>
                  <a:srgbClr val="174876"/>
                </a:solidFill>
                <a:effectLst/>
                <a:latin typeface="Helvetica"/>
                <a:ea typeface="Times New Roman" panose="02020603050405020304" pitchFamily="18" charset="0"/>
                <a:cs typeface="Helvetica"/>
              </a:rPr>
              <a:t>a diverse range of backgrounds and </a:t>
            </a:r>
            <a:r>
              <a:rPr lang="en-GB" sz="1400">
                <a:solidFill>
                  <a:srgbClr val="174876"/>
                </a:solidFill>
                <a:latin typeface="Helvetica"/>
                <a:ea typeface="Times New Roman" panose="02020603050405020304" pitchFamily="18" charset="0"/>
                <a:cs typeface="Helvetica"/>
              </a:rPr>
              <a:t>skillsets</a:t>
            </a:r>
            <a:r>
              <a:rPr lang="en-GB" sz="1400">
                <a:solidFill>
                  <a:srgbClr val="174876"/>
                </a:solidFill>
                <a:effectLst/>
                <a:latin typeface="Helvetica"/>
                <a:ea typeface="Times New Roman" panose="02020603050405020304" pitchFamily="18" charset="0"/>
                <a:cs typeface="Helvetica"/>
              </a:rPr>
              <a:t>. To find out </a:t>
            </a:r>
            <a:r>
              <a:rPr lang="en-GB" sz="1400">
                <a:solidFill>
                  <a:srgbClr val="174876"/>
                </a:solidFill>
                <a:latin typeface="Helvetica"/>
                <a:ea typeface="Times New Roman" panose="02020603050405020304" pitchFamily="18" charset="0"/>
                <a:cs typeface="Helvetica"/>
              </a:rPr>
              <a:t>more, read</a:t>
            </a:r>
            <a:r>
              <a:rPr lang="en-GB" sz="1400">
                <a:solidFill>
                  <a:srgbClr val="174876"/>
                </a:solidFill>
                <a:effectLst/>
                <a:latin typeface="Helvetica"/>
                <a:ea typeface="Times New Roman" panose="02020603050405020304" pitchFamily="18" charset="0"/>
                <a:cs typeface="Helvetica"/>
              </a:rPr>
              <a:t> </a:t>
            </a:r>
            <a:r>
              <a:rPr lang="en-GB" sz="1400">
                <a:solidFill>
                  <a:srgbClr val="174876"/>
                </a:solidFill>
                <a:latin typeface="Helvetica"/>
                <a:ea typeface="Times New Roman" panose="02020603050405020304" pitchFamily="18" charset="0"/>
                <a:cs typeface="Helvetica"/>
              </a:rPr>
              <a:t>about</a:t>
            </a:r>
            <a:r>
              <a:rPr lang="en-GB" sz="1400">
                <a:solidFill>
                  <a:srgbClr val="174876"/>
                </a:solidFill>
                <a:effectLst/>
                <a:latin typeface="Helvetica"/>
                <a:ea typeface="Times New Roman" panose="02020603050405020304" pitchFamily="18" charset="0"/>
                <a:cs typeface="Helvetica"/>
              </a:rPr>
              <a:t> each </a:t>
            </a:r>
            <a:r>
              <a:rPr lang="en-GB" sz="1400">
                <a:solidFill>
                  <a:srgbClr val="174876"/>
                </a:solidFill>
                <a:latin typeface="Helvetica"/>
                <a:ea typeface="Times New Roman" panose="02020603050405020304" pitchFamily="18" charset="0"/>
                <a:cs typeface="Helvetica"/>
              </a:rPr>
              <a:t>of our team members.</a:t>
            </a:r>
            <a:endParaRPr lang="en-GB" sz="1400">
              <a:solidFill>
                <a:srgbClr val="174876"/>
              </a:solidFill>
              <a:effectLst/>
              <a:latin typeface="Helvetica"/>
              <a:ea typeface="Calibri" panose="020F0502020204030204" pitchFamily="34" charset="0"/>
              <a:cs typeface="Helvetica"/>
            </a:endParaRPr>
          </a:p>
          <a:p>
            <a:endParaRPr lang="en-GB" sz="1400">
              <a:solidFill>
                <a:srgbClr val="174876"/>
              </a:solidFill>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latin typeface="Helvetica" panose="020B0604020202020204" pitchFamily="34" charset="0"/>
              <a:cs typeface="Helvetica" panose="020B0604020202020204" pitchFamily="34" charset="0"/>
            </a:endParaRPr>
          </a:p>
          <a:p>
            <a:endParaRPr lang="en-GB" sz="1400">
              <a:solidFill>
                <a:srgbClr val="174876"/>
              </a:solidFill>
              <a:latin typeface="Helvetica" panose="020B0604020202020204" pitchFamily="34" charset="0"/>
              <a:cs typeface="Helvetica" panose="020B0604020202020204" pitchFamily="34" charset="0"/>
            </a:endParaRPr>
          </a:p>
          <a:p>
            <a:endParaRPr lang="en-GB" sz="1400">
              <a:solidFill>
                <a:srgbClr val="174876"/>
              </a:solidFill>
              <a:latin typeface="Helvetica" panose="020B0604020202020204" pitchFamily="34" charset="0"/>
              <a:cs typeface="Helvetica" panose="020B0604020202020204" pitchFamily="34" charset="0"/>
            </a:endParaRPr>
          </a:p>
          <a:p>
            <a:endParaRPr lang="en-GB" sz="1400">
              <a:solidFill>
                <a:srgbClr val="174876"/>
              </a:solidFill>
              <a:latin typeface="Helvetica" panose="020B0604020202020204" pitchFamily="34" charset="0"/>
              <a:cs typeface="Helvetica" panose="020B0604020202020204" pitchFamily="34" charset="0"/>
            </a:endParaRPr>
          </a:p>
          <a:p>
            <a:endParaRPr lang="en-GB" sz="1400">
              <a:solidFill>
                <a:srgbClr val="174876"/>
              </a:solidFill>
              <a:latin typeface="Helvetica" panose="020B0604020202020204" pitchFamily="34" charset="0"/>
              <a:cs typeface="Helvetica" panose="020B0604020202020204" pitchFamily="34" charset="0"/>
            </a:endParaRPr>
          </a:p>
          <a:p>
            <a:r>
              <a:rPr lang="en-GB" sz="1400">
                <a:solidFill>
                  <a:srgbClr val="174876"/>
                </a:solidFill>
                <a:latin typeface="Helvetica"/>
                <a:cs typeface="Helvetica"/>
              </a:rPr>
              <a:t>You can also learn more about </a:t>
            </a:r>
            <a:r>
              <a:rPr lang="en-GB" sz="1400">
                <a:solidFill>
                  <a:srgbClr val="174876"/>
                </a:solidFill>
                <a:latin typeface="Helvetica"/>
                <a:cs typeface="Helvetica"/>
                <a:hlinkClick r:id="rId2">
                  <a:extLst>
                    <a:ext uri="{A12FA001-AC4F-418D-AE19-62706E023703}">
                      <ahyp:hlinkClr xmlns:ahyp="http://schemas.microsoft.com/office/drawing/2018/hyperlinkcolor" val="tx"/>
                    </a:ext>
                  </a:extLst>
                </a:hlinkClick>
              </a:rPr>
              <a:t>our</a:t>
            </a:r>
            <a:r>
              <a:rPr lang="en-GB" sz="1400">
                <a:solidFill>
                  <a:srgbClr val="0563C1"/>
                </a:solidFill>
                <a:latin typeface="Helvetica"/>
                <a:cs typeface="Helvetica"/>
                <a:hlinkClick r:id="rId2">
                  <a:extLst>
                    <a:ext uri="{A12FA001-AC4F-418D-AE19-62706E023703}">
                      <ahyp:hlinkClr xmlns:ahyp="http://schemas.microsoft.com/office/drawing/2018/hyperlinkcolor" val="tx"/>
                    </a:ext>
                  </a:extLst>
                </a:hlinkClick>
              </a:rPr>
              <a:t> </a:t>
            </a:r>
            <a:r>
              <a:rPr lang="en-GB" sz="1400">
                <a:solidFill>
                  <a:srgbClr val="174876"/>
                </a:solidFill>
                <a:latin typeface="Helvetica"/>
                <a:cs typeface="Helvetica"/>
                <a:hlinkClick r:id="rId2">
                  <a:extLst>
                    <a:ext uri="{A12FA001-AC4F-418D-AE19-62706E023703}">
                      <ahyp:hlinkClr xmlns:ahyp="http://schemas.microsoft.com/office/drawing/2018/hyperlinkcolor" val="tx"/>
                    </a:ext>
                  </a:extLst>
                </a:hlinkClick>
              </a:rPr>
              <a:t>Trustees here, too</a:t>
            </a:r>
            <a:r>
              <a:rPr lang="en-GB" sz="1400">
                <a:solidFill>
                  <a:srgbClr val="174876"/>
                </a:solidFill>
                <a:latin typeface="Helvetica"/>
                <a:cs typeface="Helvetica"/>
              </a:rPr>
              <a:t>.</a:t>
            </a:r>
          </a:p>
        </p:txBody>
      </p:sp>
      <p:sp>
        <p:nvSpPr>
          <p:cNvPr id="11" name="TextBox 10">
            <a:extLst>
              <a:ext uri="{FF2B5EF4-FFF2-40B4-BE49-F238E27FC236}">
                <a16:creationId xmlns:a16="http://schemas.microsoft.com/office/drawing/2014/main" id="{8104D8AF-BE5D-40DF-80EF-0C3D48C7A9C4}"/>
              </a:ext>
            </a:extLst>
          </p:cNvPr>
          <p:cNvSpPr txBox="1"/>
          <p:nvPr/>
        </p:nvSpPr>
        <p:spPr>
          <a:xfrm>
            <a:off x="-2525485" y="67038"/>
            <a:ext cx="11908969" cy="830997"/>
          </a:xfrm>
          <a:prstGeom prst="rect">
            <a:avLst/>
          </a:prstGeom>
          <a:noFill/>
        </p:spPr>
        <p:txBody>
          <a:bodyPr wrap="square" rtlCol="0">
            <a:spAutoFit/>
          </a:bodyPr>
          <a:lstStyle/>
          <a:p>
            <a:pPr algn="ctr"/>
            <a:r>
              <a:rPr lang="en-US" sz="4800" b="1">
                <a:solidFill>
                  <a:srgbClr val="174876"/>
                </a:solidFill>
              </a:rPr>
              <a:t>About Us</a:t>
            </a:r>
            <a:endParaRPr lang="en-GB" sz="4800" b="1">
              <a:solidFill>
                <a:srgbClr val="174876"/>
              </a:solidFill>
            </a:endParaRPr>
          </a:p>
        </p:txBody>
      </p:sp>
      <p:sp>
        <p:nvSpPr>
          <p:cNvPr id="13" name="Right Triangle 12">
            <a:extLst>
              <a:ext uri="{FF2B5EF4-FFF2-40B4-BE49-F238E27FC236}">
                <a16:creationId xmlns:a16="http://schemas.microsoft.com/office/drawing/2014/main" id="{A08F834F-EBD0-4921-BE64-CEC79C3D974C}"/>
              </a:ext>
            </a:extLst>
          </p:cNvPr>
          <p:cNvSpPr/>
          <p:nvPr/>
        </p:nvSpPr>
        <p:spPr>
          <a:xfrm>
            <a:off x="37407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5" name="Picture 14" descr="A picture containing text, clipart&#10;&#10;Description automatically generated">
            <a:extLst>
              <a:ext uri="{FF2B5EF4-FFF2-40B4-BE49-F238E27FC236}">
                <a16:creationId xmlns:a16="http://schemas.microsoft.com/office/drawing/2014/main" id="{14464B77-58C9-439D-BBA9-AA610102F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pic>
        <p:nvPicPr>
          <p:cNvPr id="10" name="Picture 9" descr="A group of people laughing&#10;&#10;Description automatically generated with medium confidence">
            <a:extLst>
              <a:ext uri="{FF2B5EF4-FFF2-40B4-BE49-F238E27FC236}">
                <a16:creationId xmlns:a16="http://schemas.microsoft.com/office/drawing/2014/main" id="{380B9550-36C1-4F05-8A70-F8255404E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112138"/>
            <a:ext cx="3286947" cy="2439531"/>
          </a:xfrm>
          <a:prstGeom prst="rect">
            <a:avLst/>
          </a:prstGeom>
          <a:ln w="38100">
            <a:solidFill>
              <a:srgbClr val="174876"/>
            </a:solidFill>
          </a:ln>
        </p:spPr>
      </p:pic>
      <p:pic>
        <p:nvPicPr>
          <p:cNvPr id="5" name="Picture 4" descr="A picture containing text, person, indoor, computer&#10;&#10;Description automatically generated">
            <a:extLst>
              <a:ext uri="{FF2B5EF4-FFF2-40B4-BE49-F238E27FC236}">
                <a16:creationId xmlns:a16="http://schemas.microsoft.com/office/drawing/2014/main" id="{60605AB4-5AE6-4705-AB51-5991C7DA1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87" y="2355272"/>
            <a:ext cx="3432118" cy="2410691"/>
          </a:xfrm>
          <a:prstGeom prst="rect">
            <a:avLst/>
          </a:prstGeom>
          <a:ln w="38100">
            <a:solidFill>
              <a:srgbClr val="174876"/>
            </a:solidFill>
          </a:ln>
        </p:spPr>
      </p:pic>
    </p:spTree>
    <p:extLst>
      <p:ext uri="{BB962C8B-B14F-4D97-AF65-F5344CB8AC3E}">
        <p14:creationId xmlns:p14="http://schemas.microsoft.com/office/powerpoint/2010/main" val="375339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37E9224-8257-4DB5-BD18-793BF12F3339}"/>
              </a:ext>
            </a:extLst>
          </p:cNvPr>
          <p:cNvSpPr/>
          <p:nvPr/>
        </p:nvSpPr>
        <p:spPr>
          <a:xfrm>
            <a:off x="587706" y="845125"/>
            <a:ext cx="5965494" cy="8074483"/>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F12669-D3C9-43F8-81BD-CB61BAC22AE3}"/>
              </a:ext>
            </a:extLst>
          </p:cNvPr>
          <p:cNvSpPr txBox="1"/>
          <p:nvPr/>
        </p:nvSpPr>
        <p:spPr>
          <a:xfrm>
            <a:off x="768714" y="1157792"/>
            <a:ext cx="5494564" cy="6771084"/>
          </a:xfrm>
          <a:prstGeom prst="rect">
            <a:avLst/>
          </a:prstGeom>
          <a:noFill/>
        </p:spPr>
        <p:txBody>
          <a:bodyPr wrap="square" lIns="91440" tIns="45720" rIns="91440" bIns="45720" rtlCol="0" anchor="t">
            <a:spAutoFit/>
          </a:bodyPr>
          <a:lstStyle/>
          <a:p>
            <a:pPr algn="just"/>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a:ea typeface="Calibri"/>
                <a:cs typeface="Helvetica"/>
              </a:rPr>
              <a:t>EHCVS’s aim is to deliver an improved quality of life for the less advantaged  people in Ealing, Hounslow and surrounding areas.</a:t>
            </a:r>
            <a:endParaRPr lang="en-GB" sz="1400" dirty="0">
              <a:solidFill>
                <a:srgbClr val="174876"/>
              </a:solidFill>
              <a:latin typeface="Helvetica"/>
              <a:ea typeface="Calibri"/>
              <a:cs typeface="Helvetica"/>
            </a:endParaRPr>
          </a:p>
          <a:p>
            <a:pPr algn="just"/>
            <a:endParaRPr lang="en-GB" sz="1400" dirty="0">
              <a:solidFill>
                <a:srgbClr val="174876"/>
              </a:solidFill>
              <a:latin typeface="Helvetica"/>
              <a:ea typeface="Calibri"/>
              <a:cs typeface="Helvetica"/>
            </a:endParaRPr>
          </a:p>
          <a:p>
            <a:pPr algn="just"/>
            <a:r>
              <a:rPr lang="en-GB" sz="1400" dirty="0">
                <a:solidFill>
                  <a:srgbClr val="174876"/>
                </a:solidFill>
                <a:effectLst/>
                <a:latin typeface="Helvetica"/>
                <a:ea typeface="Calibri"/>
                <a:cs typeface="Helvetica"/>
              </a:rPr>
              <a:t>We </a:t>
            </a:r>
            <a:r>
              <a:rPr lang="en-GB" sz="1400" dirty="0">
                <a:solidFill>
                  <a:srgbClr val="174876"/>
                </a:solidFill>
                <a:latin typeface="Helvetica"/>
                <a:ea typeface="Calibri"/>
                <a:cs typeface="Helvetica"/>
              </a:rPr>
              <a:t>achieve</a:t>
            </a:r>
            <a:r>
              <a:rPr lang="en-GB" sz="1400" dirty="0">
                <a:solidFill>
                  <a:srgbClr val="174876"/>
                </a:solidFill>
                <a:effectLst/>
                <a:latin typeface="Helvetica"/>
                <a:ea typeface="Calibri"/>
                <a:cs typeface="Helvetica"/>
              </a:rPr>
              <a:t> this through:</a:t>
            </a:r>
            <a:endParaRPr lang="en-GB" dirty="0">
              <a:latin typeface="Helvetica"/>
              <a:ea typeface="Calibri"/>
              <a:cs typeface="Helvetica"/>
            </a:endParaRP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Assisting local charities and volunteer organisations to operate more effectively. </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Working with partners in undertaking projects.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Undertaking projects directly.</a:t>
            </a:r>
          </a:p>
          <a:p>
            <a:pPr algn="just"/>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Our promises to our funders are to:</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Work to achieve the agreed deliverables within the proposed timescales and costs;</a:t>
            </a:r>
          </a:p>
          <a:p>
            <a:pPr marL="342900" lvl="0" indent="-342900" algn="just">
              <a:buFont typeface="Symbol" panose="05050102010706020507" pitchFamily="18" charset="2"/>
              <a:buChar char=""/>
            </a:pPr>
            <a:r>
              <a:rPr lang="en-GB" sz="1400" dirty="0">
                <a:solidFill>
                  <a:srgbClr val="174876"/>
                </a:solidFill>
                <a:effectLst/>
                <a:latin typeface="Helvetica"/>
                <a:ea typeface="Calibri"/>
                <a:cs typeface="Helvetica"/>
              </a:rPr>
              <a:t>Where problems</a:t>
            </a:r>
            <a:r>
              <a:rPr lang="en-GB" sz="1400" dirty="0">
                <a:solidFill>
                  <a:srgbClr val="174876"/>
                </a:solidFill>
                <a:latin typeface="Helvetica"/>
                <a:ea typeface="Calibri"/>
                <a:cs typeface="Helvetica"/>
              </a:rPr>
              <a:t>,</a:t>
            </a:r>
            <a:r>
              <a:rPr lang="en-GB" sz="1400" dirty="0">
                <a:solidFill>
                  <a:srgbClr val="174876"/>
                </a:solidFill>
                <a:effectLst/>
                <a:latin typeface="Helvetica"/>
                <a:ea typeface="Calibri"/>
                <a:cs typeface="Helvetica"/>
              </a:rPr>
              <a:t> or concerns may arise</a:t>
            </a:r>
            <a:r>
              <a:rPr lang="en-GB" sz="1400" dirty="0">
                <a:solidFill>
                  <a:srgbClr val="174876"/>
                </a:solidFill>
                <a:latin typeface="Helvetica"/>
                <a:ea typeface="Calibri"/>
                <a:cs typeface="Helvetica"/>
              </a:rPr>
              <a:t>,</a:t>
            </a:r>
            <a:r>
              <a:rPr lang="en-GB" sz="1400" dirty="0">
                <a:solidFill>
                  <a:srgbClr val="174876"/>
                </a:solidFill>
                <a:effectLst/>
                <a:latin typeface="Helvetica"/>
                <a:ea typeface="Calibri"/>
                <a:cs typeface="Helvetica"/>
              </a:rPr>
              <a:t> to advise the funder at the earliest practical time and to work with them to obtain a mutually  satisfactory resolution;</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Where we are working directly with local people to ensure that we obtain adequate feedback on their satisfaction with the service we are offering.</a:t>
            </a:r>
          </a:p>
          <a:p>
            <a:pPr algn="just"/>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Our promises to our staff are to:</a:t>
            </a:r>
          </a:p>
          <a:p>
            <a:pPr marL="342900" lvl="0" indent="-342900" algn="just">
              <a:buFont typeface="Symbol" panose="05050102010706020507" pitchFamily="18" charset="2"/>
              <a:buChar char=""/>
            </a:pPr>
            <a:r>
              <a:rPr lang="en-GB" sz="1400" dirty="0">
                <a:solidFill>
                  <a:srgbClr val="174876"/>
                </a:solidFill>
                <a:effectLst/>
                <a:latin typeface="Helvetica"/>
                <a:ea typeface="Calibri"/>
                <a:cs typeface="Helvetica"/>
              </a:rPr>
              <a:t>Help them to work together in a constructive manner to achieve our agreed deliverables;</a:t>
            </a:r>
          </a:p>
          <a:p>
            <a:pPr marL="342900" lvl="0" indent="-342900" algn="just">
              <a:buFont typeface="Symbol" panose="05050102010706020507" pitchFamily="18" charset="2"/>
              <a:buChar char=""/>
            </a:pPr>
            <a:r>
              <a:rPr lang="en-GB" sz="1400" dirty="0">
                <a:solidFill>
                  <a:srgbClr val="174876"/>
                </a:solidFill>
                <a:effectLst/>
                <a:latin typeface="Helvetica"/>
                <a:ea typeface="Calibri"/>
                <a:cs typeface="Helvetica"/>
              </a:rPr>
              <a:t>Ensure that their progress on projects can be tracked and assistance provided at the earliest opportunity to overcome any problems and concerns that may arise.</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Develop their skills and opportunities to take on different types of work.</a:t>
            </a:r>
          </a:p>
          <a:p>
            <a:pPr algn="just"/>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latin typeface="Helvetica"/>
                <a:ea typeface="Calibri"/>
                <a:cs typeface="Helvetica"/>
              </a:rPr>
              <a:t>Ultimately, it</a:t>
            </a:r>
            <a:r>
              <a:rPr lang="en-GB" sz="1400" dirty="0">
                <a:solidFill>
                  <a:srgbClr val="174876"/>
                </a:solidFill>
                <a:effectLst/>
                <a:latin typeface="Helvetica"/>
                <a:ea typeface="Calibri"/>
                <a:cs typeface="Helvetica"/>
              </a:rPr>
              <a:t> is the aim of EHCVS to be the most efficient and effective provider of these community services in London.</a:t>
            </a:r>
          </a:p>
        </p:txBody>
      </p:sp>
      <p:sp>
        <p:nvSpPr>
          <p:cNvPr id="13" name="Rectangle 12">
            <a:extLst>
              <a:ext uri="{FF2B5EF4-FFF2-40B4-BE49-F238E27FC236}">
                <a16:creationId xmlns:a16="http://schemas.microsoft.com/office/drawing/2014/main" id="{11CEC539-14FD-414B-9AD2-058F01A05A7A}"/>
              </a:ext>
            </a:extLst>
          </p:cNvPr>
          <p:cNvSpPr/>
          <p:nvPr/>
        </p:nvSpPr>
        <p:spPr>
          <a:xfrm>
            <a:off x="1" y="0"/>
            <a:ext cx="362562"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7" name="TextBox 16">
            <a:extLst>
              <a:ext uri="{FF2B5EF4-FFF2-40B4-BE49-F238E27FC236}">
                <a16:creationId xmlns:a16="http://schemas.microsoft.com/office/drawing/2014/main" id="{000440BD-0097-4018-A35C-2610549D08ED}"/>
              </a:ext>
            </a:extLst>
          </p:cNvPr>
          <p:cNvSpPr txBox="1"/>
          <p:nvPr/>
        </p:nvSpPr>
        <p:spPr>
          <a:xfrm>
            <a:off x="-2348524" y="82386"/>
            <a:ext cx="11908969" cy="707886"/>
          </a:xfrm>
          <a:prstGeom prst="rect">
            <a:avLst/>
          </a:prstGeom>
          <a:noFill/>
        </p:spPr>
        <p:txBody>
          <a:bodyPr wrap="square" rtlCol="0">
            <a:spAutoFit/>
          </a:bodyPr>
          <a:lstStyle/>
          <a:p>
            <a:pPr algn="ctr"/>
            <a:r>
              <a:rPr lang="en-US" sz="4000" b="1">
                <a:solidFill>
                  <a:srgbClr val="174876"/>
                </a:solidFill>
              </a:rPr>
              <a:t>Our Aims and Values</a:t>
            </a:r>
            <a:endParaRPr lang="en-GB" sz="4000" b="1">
              <a:solidFill>
                <a:srgbClr val="174876"/>
              </a:solidFill>
            </a:endParaRPr>
          </a:p>
        </p:txBody>
      </p:sp>
      <p:sp>
        <p:nvSpPr>
          <p:cNvPr id="18" name="Right Triangle 17">
            <a:extLst>
              <a:ext uri="{FF2B5EF4-FFF2-40B4-BE49-F238E27FC236}">
                <a16:creationId xmlns:a16="http://schemas.microsoft.com/office/drawing/2014/main" id="{895B12CB-E386-4A7B-9BEA-1DD9571C3A28}"/>
              </a:ext>
            </a:extLst>
          </p:cNvPr>
          <p:cNvSpPr/>
          <p:nvPr/>
        </p:nvSpPr>
        <p:spPr>
          <a:xfrm>
            <a:off x="362563" y="9042617"/>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9" name="Picture 18" descr="A picture containing text, clipart&#10;&#10;Description automatically generated">
            <a:extLst>
              <a:ext uri="{FF2B5EF4-FFF2-40B4-BE49-F238E27FC236}">
                <a16:creationId xmlns:a16="http://schemas.microsoft.com/office/drawing/2014/main" id="{6A23162F-2455-44CD-B743-096D232F6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Tree>
    <p:extLst>
      <p:ext uri="{BB962C8B-B14F-4D97-AF65-F5344CB8AC3E}">
        <p14:creationId xmlns:p14="http://schemas.microsoft.com/office/powerpoint/2010/main" val="224203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CE0FFA03-9090-49AB-B9A5-C0026B0D5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11" y="5547407"/>
            <a:ext cx="5460225" cy="3139629"/>
          </a:xfrm>
          <a:prstGeom prst="rect">
            <a:avLst/>
          </a:prstGeom>
          <a:ln w="38100">
            <a:solidFill>
              <a:srgbClr val="174876"/>
            </a:solidFill>
          </a:ln>
        </p:spPr>
      </p:pic>
      <p:sp>
        <p:nvSpPr>
          <p:cNvPr id="15" name="Rectangle 14">
            <a:extLst>
              <a:ext uri="{FF2B5EF4-FFF2-40B4-BE49-F238E27FC236}">
                <a16:creationId xmlns:a16="http://schemas.microsoft.com/office/drawing/2014/main" id="{8E4062DE-88AA-465F-9AA3-65DE4A70BA8E}"/>
              </a:ext>
            </a:extLst>
          </p:cNvPr>
          <p:cNvSpPr/>
          <p:nvPr/>
        </p:nvSpPr>
        <p:spPr>
          <a:xfrm>
            <a:off x="-35275" y="-2"/>
            <a:ext cx="450911"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8" name="TextBox 17">
            <a:extLst>
              <a:ext uri="{FF2B5EF4-FFF2-40B4-BE49-F238E27FC236}">
                <a16:creationId xmlns:a16="http://schemas.microsoft.com/office/drawing/2014/main" id="{1577D962-9F61-42D7-89A5-2F2A457E2486}"/>
              </a:ext>
            </a:extLst>
          </p:cNvPr>
          <p:cNvSpPr txBox="1"/>
          <p:nvPr/>
        </p:nvSpPr>
        <p:spPr>
          <a:xfrm>
            <a:off x="-2386940" y="134041"/>
            <a:ext cx="11908969" cy="707886"/>
          </a:xfrm>
          <a:prstGeom prst="rect">
            <a:avLst/>
          </a:prstGeom>
          <a:noFill/>
        </p:spPr>
        <p:txBody>
          <a:bodyPr wrap="square" rtlCol="0">
            <a:spAutoFit/>
          </a:bodyPr>
          <a:lstStyle/>
          <a:p>
            <a:pPr algn="ctr"/>
            <a:r>
              <a:rPr lang="en-US" sz="4000" b="1">
                <a:solidFill>
                  <a:srgbClr val="174876"/>
                </a:solidFill>
              </a:rPr>
              <a:t>Our Strategic Objectives</a:t>
            </a:r>
            <a:endParaRPr lang="en-GB" sz="4000" b="1">
              <a:solidFill>
                <a:srgbClr val="174876"/>
              </a:solidFill>
            </a:endParaRPr>
          </a:p>
        </p:txBody>
      </p:sp>
      <p:sp>
        <p:nvSpPr>
          <p:cNvPr id="19" name="Right Triangle 18">
            <a:extLst>
              <a:ext uri="{FF2B5EF4-FFF2-40B4-BE49-F238E27FC236}">
                <a16:creationId xmlns:a16="http://schemas.microsoft.com/office/drawing/2014/main" id="{E3B374C0-40FF-49DA-BE19-2068EC661785}"/>
              </a:ext>
            </a:extLst>
          </p:cNvPr>
          <p:cNvSpPr/>
          <p:nvPr/>
        </p:nvSpPr>
        <p:spPr>
          <a:xfrm>
            <a:off x="415636" y="9044972"/>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1" name="Picture 20" descr="A picture containing text, clipart&#10;&#10;Description automatically generated">
            <a:extLst>
              <a:ext uri="{FF2B5EF4-FFF2-40B4-BE49-F238E27FC236}">
                <a16:creationId xmlns:a16="http://schemas.microsoft.com/office/drawing/2014/main" id="{19E49006-D7EF-4CE9-991C-9783E1777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3" name="TextBox 2">
            <a:extLst>
              <a:ext uri="{FF2B5EF4-FFF2-40B4-BE49-F238E27FC236}">
                <a16:creationId xmlns:a16="http://schemas.microsoft.com/office/drawing/2014/main" id="{42C7EF9B-B94E-4361-B510-002C0D665AA6}"/>
              </a:ext>
            </a:extLst>
          </p:cNvPr>
          <p:cNvSpPr txBox="1"/>
          <p:nvPr/>
        </p:nvSpPr>
        <p:spPr>
          <a:xfrm>
            <a:off x="795593" y="1037540"/>
            <a:ext cx="5771459" cy="3447098"/>
          </a:xfrm>
          <a:prstGeom prst="rect">
            <a:avLst/>
          </a:prstGeom>
          <a:noFill/>
        </p:spPr>
        <p:txBody>
          <a:bodyPr wrap="square" lIns="91440" tIns="45720" rIns="91440" bIns="45720" rtlCol="0" anchor="t">
            <a:spAutoFit/>
          </a:bodyPr>
          <a:lstStyle/>
          <a:p>
            <a:r>
              <a:rPr lang="en-US" sz="1200" b="1" dirty="0">
                <a:latin typeface="Helvetica" panose="020B0604020202020204" pitchFamily="34" charset="0"/>
                <a:cs typeface="Helvetica" panose="020B0604020202020204" pitchFamily="34" charset="0"/>
              </a:rPr>
              <a:t>Ealing and Hounslow CVS have ambitious plans for the future, and to achieve them, we </a:t>
            </a:r>
            <a:r>
              <a:rPr lang="en-US" sz="1200" b="1" dirty="0" err="1">
                <a:latin typeface="Helvetica" panose="020B0604020202020204" pitchFamily="34" charset="0"/>
                <a:cs typeface="Helvetica" panose="020B0604020202020204" pitchFamily="34" charset="0"/>
              </a:rPr>
              <a:t>recognise</a:t>
            </a:r>
            <a:r>
              <a:rPr lang="en-US" sz="1200" b="1">
                <a:latin typeface="Helvetica" panose="020B0604020202020204" pitchFamily="34" charset="0"/>
                <a:cs typeface="Helvetica" panose="020B0604020202020204" pitchFamily="34" charset="0"/>
              </a:rPr>
              <a:t> the need for continuous evolution and innovation in our working methods.</a:t>
            </a:r>
            <a:endParaRPr lang="en-US" sz="1200" b="1" dirty="0">
              <a:latin typeface="Helvetica" panose="020B0604020202020204" pitchFamily="34" charset="0"/>
              <a:cs typeface="Helvetica" panose="020B0604020202020204" pitchFamily="34" charset="0"/>
            </a:endParaRPr>
          </a:p>
          <a:p>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At the heart of our approach is a steadfast commitment to </a:t>
            </a:r>
            <a:r>
              <a:rPr lang="en-US" sz="1200" b="1" dirty="0">
                <a:latin typeface="Helvetica" panose="020B0604020202020204" pitchFamily="34" charset="0"/>
                <a:cs typeface="Helvetica" panose="020B0604020202020204" pitchFamily="34" charset="0"/>
              </a:rPr>
              <a:t>partnerships</a:t>
            </a:r>
            <a:r>
              <a:rPr lang="en-US" sz="1200" dirty="0">
                <a:latin typeface="Helvetica" panose="020B0604020202020204" pitchFamily="34" charset="0"/>
                <a:cs typeface="Helvetica" panose="020B0604020202020204" pitchFamily="34" charset="0"/>
              </a:rPr>
              <a:t>—collaborating with individuals, </a:t>
            </a:r>
            <a:r>
              <a:rPr lang="en-US" sz="1200" dirty="0" err="1">
                <a:latin typeface="Helvetica" panose="020B0604020202020204" pitchFamily="34" charset="0"/>
                <a:cs typeface="Helvetica" panose="020B0604020202020204" pitchFamily="34" charset="0"/>
              </a:rPr>
              <a:t>organisations</a:t>
            </a:r>
            <a:r>
              <a:rPr lang="en-US" sz="1200" dirty="0">
                <a:latin typeface="Helvetica" panose="020B0604020202020204" pitchFamily="34" charset="0"/>
                <a:cs typeface="Helvetica" panose="020B0604020202020204" pitchFamily="34" charset="0"/>
              </a:rPr>
              <a:t>, and businesses that share our vision of </a:t>
            </a:r>
            <a:r>
              <a:rPr lang="en-US" sz="1200" b="1" dirty="0">
                <a:latin typeface="Helvetica" panose="020B0604020202020204" pitchFamily="34" charset="0"/>
                <a:cs typeface="Helvetica" panose="020B0604020202020204" pitchFamily="34" charset="0"/>
              </a:rPr>
              <a:t>building, inspiring, developing, and empowering communities and volunteers</a:t>
            </a:r>
            <a:r>
              <a:rPr lang="en-US" sz="1200" dirty="0">
                <a:latin typeface="Helvetica" panose="020B0604020202020204" pitchFamily="34" charset="0"/>
                <a:cs typeface="Helvetica" panose="020B0604020202020204" pitchFamily="34" charset="0"/>
              </a:rPr>
              <a:t> to drive meaningful local change.</a:t>
            </a:r>
          </a:p>
          <a:p>
            <a:endParaRPr lang="en-US" sz="1200"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We are dedicated to </a:t>
            </a:r>
            <a:r>
              <a:rPr lang="en-US" sz="1200" b="1" dirty="0">
                <a:latin typeface="Helvetica" panose="020B0604020202020204" pitchFamily="34" charset="0"/>
                <a:cs typeface="Helvetica" panose="020B0604020202020204" pitchFamily="34" charset="0"/>
              </a:rPr>
              <a:t>strengthening engagement across the statutory, private, and voluntary sectors</a:t>
            </a:r>
            <a:r>
              <a:rPr lang="en-US" sz="1200" dirty="0">
                <a:latin typeface="Helvetica" panose="020B0604020202020204" pitchFamily="34" charset="0"/>
                <a:cs typeface="Helvetica" panose="020B0604020202020204" pitchFamily="34" charset="0"/>
              </a:rPr>
              <a:t>, </a:t>
            </a:r>
            <a:r>
              <a:rPr lang="en-US" sz="1200" dirty="0" err="1">
                <a:latin typeface="Helvetica" panose="020B0604020202020204" pitchFamily="34" charset="0"/>
                <a:cs typeface="Helvetica" panose="020B0604020202020204" pitchFamily="34" charset="0"/>
              </a:rPr>
              <a:t>recognising</a:t>
            </a:r>
            <a:r>
              <a:rPr lang="en-US" sz="1200" dirty="0">
                <a:latin typeface="Helvetica" panose="020B0604020202020204" pitchFamily="34" charset="0"/>
                <a:cs typeface="Helvetica" panose="020B0604020202020204" pitchFamily="34" charset="0"/>
              </a:rPr>
              <a:t> that cross-sector collaboration is key to success. We aim to </a:t>
            </a:r>
            <a:r>
              <a:rPr lang="en-US" sz="1200" b="1" dirty="0">
                <a:latin typeface="Helvetica" panose="020B0604020202020204" pitchFamily="34" charset="0"/>
                <a:cs typeface="Helvetica" panose="020B0604020202020204" pitchFamily="34" charset="0"/>
              </a:rPr>
              <a:t>work collectively, challenge traditional approaches, and pioneer innovative solutions to address emerging community needs.</a:t>
            </a:r>
          </a:p>
          <a:p>
            <a:endParaRPr lang="en-US" sz="1200"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Active listening is a fundamental part of EHCVS’s culture. We will continue conducting surveys, hosting forums, facilitating cross-sector networking, and developing local mechanisms to enhance engagement and encourage seamless sharing of services and information</a:t>
            </a:r>
            <a:r>
              <a:rPr lang="en-US" sz="1400"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176648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56766F70-934C-4E08-A91F-BE5130BE547D}"/>
              </a:ext>
            </a:extLst>
          </p:cNvPr>
          <p:cNvSpPr/>
          <p:nvPr/>
        </p:nvSpPr>
        <p:spPr>
          <a:xfrm>
            <a:off x="435412" y="1125521"/>
            <a:ext cx="5825335" cy="3512082"/>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F12669-D3C9-43F8-81BD-CB61BAC22AE3}"/>
              </a:ext>
            </a:extLst>
          </p:cNvPr>
          <p:cNvSpPr txBox="1"/>
          <p:nvPr/>
        </p:nvSpPr>
        <p:spPr>
          <a:xfrm>
            <a:off x="785904" y="1125521"/>
            <a:ext cx="5811746"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solidFill>
                  <a:srgbClr val="174876"/>
                </a:solidFill>
                <a:effectLst/>
                <a:latin typeface="Helvetica"/>
                <a:ea typeface="Calibri"/>
                <a:cs typeface="Helvetica"/>
              </a:rPr>
              <a:t>Job Title: Head of Strategic Development (Deputising for the CEO)</a:t>
            </a:r>
          </a:p>
          <a:p>
            <a:pPr marL="285750" indent="-285750">
              <a:buFont typeface="Arial" panose="020B0604020202020204" pitchFamily="34" charset="0"/>
              <a:buChar char="•"/>
            </a:pPr>
            <a:r>
              <a:rPr lang="en-GB" b="1" dirty="0">
                <a:solidFill>
                  <a:srgbClr val="174876"/>
                </a:solidFill>
                <a:effectLst/>
                <a:latin typeface="Helvetica"/>
                <a:ea typeface="Calibri"/>
                <a:cs typeface="Helvetica"/>
              </a:rPr>
              <a:t>Reporting to: Chief Executive Officer</a:t>
            </a:r>
          </a:p>
          <a:p>
            <a:pPr marL="285750" indent="-285750">
              <a:buFont typeface="Arial" panose="020B0604020202020204" pitchFamily="34" charset="0"/>
              <a:buChar char="•"/>
            </a:pPr>
            <a:r>
              <a:rPr lang="en-GB" b="1" dirty="0">
                <a:solidFill>
                  <a:srgbClr val="174876"/>
                </a:solidFill>
                <a:latin typeface="Helvetica"/>
                <a:ea typeface="Calibri"/>
                <a:cs typeface="Helvetica"/>
              </a:rPr>
              <a:t>Hours: 28 Hours per week</a:t>
            </a:r>
            <a:endParaRPr lang="en-GB" b="1" dirty="0">
              <a:solidFill>
                <a:srgbClr val="174876"/>
              </a:solidFill>
              <a:effectLst/>
              <a:latin typeface="Helvetica"/>
              <a:ea typeface="Calibri"/>
              <a:cs typeface="Helvetica"/>
            </a:endParaRPr>
          </a:p>
          <a:p>
            <a:pPr marL="285750" indent="-285750">
              <a:buFont typeface="Arial" panose="020B0604020202020204" pitchFamily="34" charset="0"/>
              <a:buChar char="•"/>
            </a:pPr>
            <a:r>
              <a:rPr lang="en-GB" b="1" dirty="0">
                <a:solidFill>
                  <a:srgbClr val="174876"/>
                </a:solidFill>
                <a:effectLst/>
                <a:latin typeface="Helvetica"/>
                <a:ea typeface="Calibri"/>
                <a:cs typeface="Helvetica"/>
              </a:rPr>
              <a:t>Salary: Competitive (dependent on experience)</a:t>
            </a:r>
          </a:p>
          <a:p>
            <a:pPr marL="285750" indent="-285750">
              <a:buFont typeface="Arial" panose="020B0604020202020204" pitchFamily="34" charset="0"/>
              <a:buChar char="•"/>
            </a:pPr>
            <a:r>
              <a:rPr lang="en-GB" b="1" dirty="0">
                <a:solidFill>
                  <a:srgbClr val="174876"/>
                </a:solidFill>
                <a:latin typeface="Helvetica"/>
                <a:ea typeface="Calibri"/>
                <a:cs typeface="Helvetica"/>
              </a:rPr>
              <a:t>Contract: 2 years (subject to funding)</a:t>
            </a:r>
            <a:r>
              <a:rPr lang="en-GB" b="1" dirty="0">
                <a:solidFill>
                  <a:srgbClr val="174876"/>
                </a:solidFill>
                <a:effectLst/>
                <a:latin typeface="Helvetica"/>
                <a:ea typeface="Calibri"/>
                <a:cs typeface="Helvetica"/>
              </a:rPr>
              <a:t> </a:t>
            </a:r>
          </a:p>
          <a:p>
            <a:pPr marL="285750" indent="-285750">
              <a:buFont typeface="Arial" panose="020B0604020202020204" pitchFamily="34" charset="0"/>
              <a:buChar char="•"/>
            </a:pPr>
            <a:r>
              <a:rPr lang="en-GB" b="1" dirty="0">
                <a:solidFill>
                  <a:srgbClr val="174876"/>
                </a:solidFill>
                <a:effectLst/>
                <a:latin typeface="Helvetica"/>
                <a:ea typeface="Calibri"/>
                <a:cs typeface="Helvetica"/>
              </a:rPr>
              <a:t>25 days annual leave pro rata in addition to </a:t>
            </a:r>
          </a:p>
          <a:p>
            <a:r>
              <a:rPr lang="en-GB" b="1" dirty="0">
                <a:solidFill>
                  <a:srgbClr val="174876"/>
                </a:solidFill>
                <a:latin typeface="Helvetica"/>
                <a:ea typeface="Calibri"/>
                <a:cs typeface="Helvetica"/>
              </a:rPr>
              <a:t>     </a:t>
            </a:r>
            <a:r>
              <a:rPr lang="en-GB" b="1" dirty="0">
                <a:solidFill>
                  <a:srgbClr val="174876"/>
                </a:solidFill>
                <a:effectLst/>
                <a:latin typeface="Helvetica"/>
                <a:ea typeface="Calibri"/>
                <a:cs typeface="Helvetica"/>
              </a:rPr>
              <a:t>bank holidays</a:t>
            </a:r>
          </a:p>
          <a:p>
            <a:pPr marL="285750" indent="-285750">
              <a:buFont typeface="Arial" panose="020B0604020202020204" pitchFamily="34" charset="0"/>
              <a:buChar char="•"/>
            </a:pPr>
            <a:r>
              <a:rPr lang="en-GB" b="1" dirty="0">
                <a:solidFill>
                  <a:srgbClr val="174876"/>
                </a:solidFill>
                <a:effectLst/>
                <a:latin typeface="Helvetica"/>
                <a:ea typeface="Calibri"/>
                <a:cs typeface="Helvetica"/>
              </a:rPr>
              <a:t>A flexible</a:t>
            </a:r>
            <a:r>
              <a:rPr lang="en-GB" b="1" dirty="0">
                <a:solidFill>
                  <a:srgbClr val="174876"/>
                </a:solidFill>
                <a:latin typeface="Helvetica"/>
                <a:ea typeface="Calibri"/>
                <a:cs typeface="Helvetica"/>
              </a:rPr>
              <a:t>/hybrid </a:t>
            </a:r>
            <a:r>
              <a:rPr lang="en-GB" b="1" dirty="0">
                <a:solidFill>
                  <a:srgbClr val="174876"/>
                </a:solidFill>
                <a:effectLst/>
                <a:latin typeface="Helvetica"/>
                <a:ea typeface="Calibri"/>
                <a:cs typeface="Helvetica"/>
              </a:rPr>
              <a:t>scheme </a:t>
            </a:r>
          </a:p>
          <a:p>
            <a:pPr marL="285750" indent="-285750">
              <a:buFont typeface="Arial" panose="020B0604020202020204" pitchFamily="34" charset="0"/>
              <a:buChar char="•"/>
            </a:pPr>
            <a:r>
              <a:rPr lang="en-GB" b="1" dirty="0">
                <a:solidFill>
                  <a:srgbClr val="174876"/>
                </a:solidFill>
                <a:effectLst/>
                <a:latin typeface="Helvetica"/>
                <a:ea typeface="Calibri"/>
                <a:cs typeface="Helvetica"/>
              </a:rPr>
              <a:t>Pension scheme with up to 3% matching employer contribution </a:t>
            </a:r>
          </a:p>
          <a:p>
            <a:endParaRPr lang="en-GB" b="1" dirty="0">
              <a:solidFill>
                <a:srgbClr val="174876"/>
              </a:solidFill>
              <a:latin typeface="Helvetica" panose="020B0604020202020204" pitchFamily="34" charset="0"/>
              <a:ea typeface="Calibri" panose="020F0502020204030204" pitchFamily="34" charset="0"/>
              <a:cs typeface="Helvetica" panose="020B0604020202020204" pitchFamily="34" charset="0"/>
            </a:endParaRPr>
          </a:p>
          <a:p>
            <a:pPr algn="just"/>
            <a:endParaRPr lang="en-GB" sz="1100" dirty="0">
              <a:effectLst/>
              <a:latin typeface="Helvetica" panose="020B0604020202020204" pitchFamily="34" charset="0"/>
              <a:ea typeface="Times New Roman" panose="02020603050405020304" pitchFamily="18" charset="0"/>
              <a:cs typeface="Helvetica" panose="020B0604020202020204" pitchFamily="34" charset="0"/>
            </a:endParaRPr>
          </a:p>
          <a:p>
            <a:pPr algn="just"/>
            <a:endParaRPr lang="en-GB" sz="1100" dirty="0">
              <a:effectLst/>
              <a:latin typeface="Helvetica"/>
              <a:ea typeface="Times New Roman" panose="02020603050405020304" pitchFamily="18" charset="0"/>
              <a:cs typeface="Helvetica"/>
            </a:endParaRPr>
          </a:p>
          <a:p>
            <a:pPr algn="just"/>
            <a:endParaRPr lang="en-GB" sz="1100" dirty="0">
              <a:latin typeface="Helvetica"/>
              <a:ea typeface="Times New Roman" panose="02020603050405020304" pitchFamily="18" charset="0"/>
              <a:cs typeface="Helvetica"/>
            </a:endParaRPr>
          </a:p>
          <a:p>
            <a:pPr algn="just"/>
            <a:r>
              <a:rPr lang="en-GB" sz="1100" dirty="0">
                <a:effectLst/>
                <a:latin typeface="Helvetica"/>
                <a:ea typeface="Times New Roman" panose="02020603050405020304" pitchFamily="18" charset="0"/>
                <a:cs typeface="Helvetica"/>
              </a:rPr>
              <a:t>The post holder will be entitled to 25 days of annual leave and bank holidays. A flexible </a:t>
            </a:r>
            <a:r>
              <a:rPr lang="en-US" sz="1100" dirty="0">
                <a:effectLst/>
                <a:latin typeface="Helvetica"/>
                <a:ea typeface="Times New Roman" panose="02020603050405020304" pitchFamily="18" charset="0"/>
                <a:cs typeface="Helvetica"/>
              </a:rPr>
              <a:t>hour scheme will operate (subject to the service's demands),</a:t>
            </a:r>
            <a:r>
              <a:rPr lang="en-GB" sz="1100" dirty="0">
                <a:effectLst/>
                <a:latin typeface="Helvetica"/>
                <a:ea typeface="Times New Roman" panose="02020603050405020304" pitchFamily="18" charset="0"/>
                <a:cs typeface="Helvetica"/>
              </a:rPr>
              <a:t> and the post holder will be expected to attend occasional evening and weekend meetings. </a:t>
            </a:r>
            <a:endParaRPr lang="en-GB" sz="1100" dirty="0">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effectLst/>
                <a:latin typeface="Helvetica"/>
                <a:ea typeface="Times New Roman" panose="02020603050405020304" pitchFamily="18" charset="0"/>
                <a:cs typeface="Helvetica"/>
              </a:rPr>
              <a:t>The post holder will be employed on a </a:t>
            </a:r>
            <a:r>
              <a:rPr lang="en-GB" sz="1100" dirty="0">
                <a:latin typeface="Helvetica"/>
                <a:ea typeface="Times New Roman" panose="02020603050405020304" pitchFamily="18" charset="0"/>
                <a:cs typeface="Helvetica"/>
              </a:rPr>
              <a:t>24-month</a:t>
            </a:r>
            <a:r>
              <a:rPr lang="en-GB" sz="1100" dirty="0">
                <a:effectLst/>
                <a:latin typeface="Helvetica"/>
                <a:ea typeface="Times New Roman" panose="02020603050405020304" pitchFamily="18" charset="0"/>
                <a:cs typeface="Helvetica"/>
              </a:rPr>
              <a:t> fixed-term contract, subject to a six-month probationary period. </a:t>
            </a:r>
            <a:endParaRPr lang="en-GB" sz="2600" dirty="0"/>
          </a:p>
        </p:txBody>
      </p:sp>
      <p:sp>
        <p:nvSpPr>
          <p:cNvPr id="15" name="Rectangle 14">
            <a:extLst>
              <a:ext uri="{FF2B5EF4-FFF2-40B4-BE49-F238E27FC236}">
                <a16:creationId xmlns:a16="http://schemas.microsoft.com/office/drawing/2014/main" id="{F273ED8A-A635-412D-84A8-A4D57F272C91}"/>
              </a:ext>
            </a:extLst>
          </p:cNvPr>
          <p:cNvSpPr/>
          <p:nvPr/>
        </p:nvSpPr>
        <p:spPr>
          <a:xfrm>
            <a:off x="-35275" y="-2"/>
            <a:ext cx="46476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8" name="TextBox 17">
            <a:extLst>
              <a:ext uri="{FF2B5EF4-FFF2-40B4-BE49-F238E27FC236}">
                <a16:creationId xmlns:a16="http://schemas.microsoft.com/office/drawing/2014/main" id="{6615B429-FA13-4950-BC61-FFD6384BA321}"/>
              </a:ext>
            </a:extLst>
          </p:cNvPr>
          <p:cNvSpPr txBox="1"/>
          <p:nvPr/>
        </p:nvSpPr>
        <p:spPr>
          <a:xfrm>
            <a:off x="-2351645" y="50468"/>
            <a:ext cx="11908969" cy="707886"/>
          </a:xfrm>
          <a:prstGeom prst="rect">
            <a:avLst/>
          </a:prstGeom>
          <a:noFill/>
        </p:spPr>
        <p:txBody>
          <a:bodyPr wrap="square" rtlCol="0">
            <a:spAutoFit/>
          </a:bodyPr>
          <a:lstStyle/>
          <a:p>
            <a:pPr algn="ctr"/>
            <a:r>
              <a:rPr lang="en-US" sz="4000" b="1">
                <a:solidFill>
                  <a:srgbClr val="174876"/>
                </a:solidFill>
              </a:rPr>
              <a:t>Our Salaries and Benefits</a:t>
            </a:r>
            <a:endParaRPr lang="en-GB" sz="4000" b="1">
              <a:solidFill>
                <a:srgbClr val="174876"/>
              </a:solidFill>
            </a:endParaRPr>
          </a:p>
        </p:txBody>
      </p:sp>
      <p:sp>
        <p:nvSpPr>
          <p:cNvPr id="19" name="Right Triangle 18">
            <a:extLst>
              <a:ext uri="{FF2B5EF4-FFF2-40B4-BE49-F238E27FC236}">
                <a16:creationId xmlns:a16="http://schemas.microsoft.com/office/drawing/2014/main" id="{3940AC34-EB15-41EA-A924-F7A1BB408BE2}"/>
              </a:ext>
            </a:extLst>
          </p:cNvPr>
          <p:cNvSpPr/>
          <p:nvPr/>
        </p:nvSpPr>
        <p:spPr>
          <a:xfrm>
            <a:off x="429491" y="9044972"/>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0" name="Picture 19" descr="A picture containing text, clipart&#10;&#10;Description automatically generated">
            <a:extLst>
              <a:ext uri="{FF2B5EF4-FFF2-40B4-BE49-F238E27FC236}">
                <a16:creationId xmlns:a16="http://schemas.microsoft.com/office/drawing/2014/main" id="{606701D0-FE21-4331-867B-A9BE9BE92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pic>
        <p:nvPicPr>
          <p:cNvPr id="22" name="Picture 21" descr="A picture containing person, outdoor&#10;&#10;Description automatically generated">
            <a:extLst>
              <a:ext uri="{FF2B5EF4-FFF2-40B4-BE49-F238E27FC236}">
                <a16:creationId xmlns:a16="http://schemas.microsoft.com/office/drawing/2014/main" id="{E71261FB-8C46-4319-9E1D-23297547A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35" y="6997105"/>
            <a:ext cx="5744415" cy="1967994"/>
          </a:xfrm>
          <a:prstGeom prst="rect">
            <a:avLst/>
          </a:prstGeom>
        </p:spPr>
      </p:pic>
    </p:spTree>
    <p:extLst>
      <p:ext uri="{BB962C8B-B14F-4D97-AF65-F5344CB8AC3E}">
        <p14:creationId xmlns:p14="http://schemas.microsoft.com/office/powerpoint/2010/main" val="189931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12669-D3C9-43F8-81BD-CB61BAC22AE3}"/>
              </a:ext>
            </a:extLst>
          </p:cNvPr>
          <p:cNvSpPr txBox="1"/>
          <p:nvPr/>
        </p:nvSpPr>
        <p:spPr>
          <a:xfrm>
            <a:off x="659341" y="775738"/>
            <a:ext cx="2338917" cy="803618"/>
          </a:xfrm>
          <a:prstGeom prst="rect">
            <a:avLst/>
          </a:prstGeom>
          <a:noFill/>
        </p:spPr>
        <p:txBody>
          <a:bodyPr wrap="square" rtlCol="0">
            <a:spAutoFit/>
          </a:bodyPr>
          <a:lstStyle/>
          <a:p>
            <a:r>
              <a:rPr lang="en-GB" sz="2022">
                <a:ea typeface="Calibri" panose="020F0502020204030204" pitchFamily="34" charset="0"/>
              </a:rPr>
              <a:t> </a:t>
            </a:r>
          </a:p>
          <a:p>
            <a:endParaRPr lang="en-GB" sz="2600"/>
          </a:p>
        </p:txBody>
      </p:sp>
      <p:pic>
        <p:nvPicPr>
          <p:cNvPr id="18" name="Picture 17" descr="A picture containing text, clipart&#10;&#10;Description automatically generated">
            <a:extLst>
              <a:ext uri="{FF2B5EF4-FFF2-40B4-BE49-F238E27FC236}">
                <a16:creationId xmlns:a16="http://schemas.microsoft.com/office/drawing/2014/main" id="{417FAC7B-0493-4708-A5F5-5047DC43C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1" name="Rectangle 20">
            <a:extLst>
              <a:ext uri="{FF2B5EF4-FFF2-40B4-BE49-F238E27FC236}">
                <a16:creationId xmlns:a16="http://schemas.microsoft.com/office/drawing/2014/main" id="{5495925A-1A80-4912-8A5E-22E764C40AEB}"/>
              </a:ext>
            </a:extLst>
          </p:cNvPr>
          <p:cNvSpPr/>
          <p:nvPr/>
        </p:nvSpPr>
        <p:spPr>
          <a:xfrm>
            <a:off x="-25496" y="9078886"/>
            <a:ext cx="6883495" cy="82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2" name="Picture 21" descr="A picture containing text, clipart&#10;&#10;Description automatically generated">
            <a:extLst>
              <a:ext uri="{FF2B5EF4-FFF2-40B4-BE49-F238E27FC236}">
                <a16:creationId xmlns:a16="http://schemas.microsoft.com/office/drawing/2014/main" id="{7EE481EB-2633-4BD7-8CC3-91AAD913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254836"/>
            <a:ext cx="597256" cy="559195"/>
          </a:xfrm>
          <a:prstGeom prst="rect">
            <a:avLst/>
          </a:prstGeom>
        </p:spPr>
      </p:pic>
      <p:sp>
        <p:nvSpPr>
          <p:cNvPr id="23" name="Rectangle 22">
            <a:extLst>
              <a:ext uri="{FF2B5EF4-FFF2-40B4-BE49-F238E27FC236}">
                <a16:creationId xmlns:a16="http://schemas.microsoft.com/office/drawing/2014/main" id="{7AB5505C-BDC9-43A6-A09E-25589D8409F1}"/>
              </a:ext>
            </a:extLst>
          </p:cNvPr>
          <p:cNvSpPr/>
          <p:nvPr/>
        </p:nvSpPr>
        <p:spPr>
          <a:xfrm>
            <a:off x="-12748" y="-138545"/>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24" name="Rectangle 23">
            <a:extLst>
              <a:ext uri="{FF2B5EF4-FFF2-40B4-BE49-F238E27FC236}">
                <a16:creationId xmlns:a16="http://schemas.microsoft.com/office/drawing/2014/main" id="{51AA71FD-EF28-42CD-8CB5-FEFE66D4AE04}"/>
              </a:ext>
            </a:extLst>
          </p:cNvPr>
          <p:cNvSpPr/>
          <p:nvPr/>
        </p:nvSpPr>
        <p:spPr>
          <a:xfrm>
            <a:off x="-25497" y="8940340"/>
            <a:ext cx="6883495" cy="92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5" name="Picture 24" descr="A picture containing text, clipart&#10;&#10;Description automatically generated">
            <a:extLst>
              <a:ext uri="{FF2B5EF4-FFF2-40B4-BE49-F238E27FC236}">
                <a16:creationId xmlns:a16="http://schemas.microsoft.com/office/drawing/2014/main" id="{C0567F51-C3F2-4407-8BA3-A8FCF72C7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074300"/>
            <a:ext cx="597256" cy="559195"/>
          </a:xfrm>
          <a:prstGeom prst="rect">
            <a:avLst/>
          </a:prstGeom>
        </p:spPr>
      </p:pic>
      <p:sp>
        <p:nvSpPr>
          <p:cNvPr id="15" name="TextBox 14">
            <a:extLst>
              <a:ext uri="{FF2B5EF4-FFF2-40B4-BE49-F238E27FC236}">
                <a16:creationId xmlns:a16="http://schemas.microsoft.com/office/drawing/2014/main" id="{6D35162F-ACFE-4A5A-B086-FAAB271C3F62}"/>
              </a:ext>
            </a:extLst>
          </p:cNvPr>
          <p:cNvSpPr txBox="1"/>
          <p:nvPr/>
        </p:nvSpPr>
        <p:spPr>
          <a:xfrm>
            <a:off x="140939" y="-38728"/>
            <a:ext cx="6557101" cy="707886"/>
          </a:xfrm>
          <a:prstGeom prst="rect">
            <a:avLst/>
          </a:prstGeom>
          <a:noFill/>
        </p:spPr>
        <p:txBody>
          <a:bodyPr wrap="square" rtlCol="0">
            <a:spAutoFit/>
          </a:bodyPr>
          <a:lstStyle/>
          <a:p>
            <a:pPr algn="ctr"/>
            <a:r>
              <a:rPr lang="en-US" sz="4000" b="1">
                <a:solidFill>
                  <a:schemeClr val="bg1"/>
                </a:solidFill>
              </a:rPr>
              <a:t>About The Role</a:t>
            </a:r>
            <a:endParaRPr lang="en-GB" sz="4000" b="1">
              <a:solidFill>
                <a:schemeClr val="bg1"/>
              </a:solidFill>
            </a:endParaRPr>
          </a:p>
        </p:txBody>
      </p:sp>
      <p:sp>
        <p:nvSpPr>
          <p:cNvPr id="19" name="TextBox 18">
            <a:extLst>
              <a:ext uri="{FF2B5EF4-FFF2-40B4-BE49-F238E27FC236}">
                <a16:creationId xmlns:a16="http://schemas.microsoft.com/office/drawing/2014/main" id="{47640B18-FA0D-4969-9030-1235251B1A0F}"/>
              </a:ext>
            </a:extLst>
          </p:cNvPr>
          <p:cNvSpPr txBox="1"/>
          <p:nvPr/>
        </p:nvSpPr>
        <p:spPr>
          <a:xfrm>
            <a:off x="300897" y="91969"/>
            <a:ext cx="6557101" cy="1133708"/>
          </a:xfrm>
          <a:prstGeom prst="rect">
            <a:avLst/>
          </a:prstGeom>
          <a:noFill/>
        </p:spPr>
        <p:txBody>
          <a:bodyPr wrap="square" rtlCol="0">
            <a:spAutoFit/>
          </a:bodyPr>
          <a:lstStyle/>
          <a:p>
            <a:pPr fontAlgn="base"/>
            <a:endParaRPr lang="en-US" sz="1100">
              <a:solidFill>
                <a:srgbClr val="174876"/>
              </a:solidFill>
              <a:effectLst/>
              <a:latin typeface="Helvetica" panose="020B0604020202020204" pitchFamily="34" charset="0"/>
              <a:cs typeface="Helvetica" panose="020B0604020202020204" pitchFamily="34" charset="0"/>
            </a:endParaRPr>
          </a:p>
          <a:p>
            <a:pPr fontAlgn="base"/>
            <a:endParaRPr lang="en-US" sz="1100">
              <a:solidFill>
                <a:srgbClr val="174876"/>
              </a:solidFill>
              <a:latin typeface="Helvetica" panose="020B0604020202020204" pitchFamily="34" charset="0"/>
              <a:cs typeface="Helvetica" panose="020B0604020202020204" pitchFamily="34" charset="0"/>
            </a:endParaRPr>
          </a:p>
          <a:p>
            <a:pPr fontAlgn="base"/>
            <a:endParaRPr lang="en-US" sz="1100">
              <a:solidFill>
                <a:srgbClr val="174876"/>
              </a:solidFill>
              <a:effectLst/>
              <a:latin typeface="Helvetica" panose="020B0604020202020204" pitchFamily="34" charset="0"/>
              <a:cs typeface="Helvetica" panose="020B0604020202020204" pitchFamily="34" charset="0"/>
            </a:endParaRPr>
          </a:p>
          <a:p>
            <a:pPr algn="ctr"/>
            <a:endParaRPr lang="en-GB" sz="3467" b="1">
              <a:solidFill>
                <a:srgbClr val="174876"/>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F2FD551A-2B62-47F7-B6B1-D606773C7984}"/>
              </a:ext>
            </a:extLst>
          </p:cNvPr>
          <p:cNvSpPr txBox="1"/>
          <p:nvPr/>
        </p:nvSpPr>
        <p:spPr>
          <a:xfrm>
            <a:off x="302780" y="655259"/>
            <a:ext cx="6270091" cy="7981672"/>
          </a:xfrm>
          <a:prstGeom prst="rect">
            <a:avLst/>
          </a:prstGeom>
          <a:noFill/>
        </p:spPr>
        <p:txBody>
          <a:bodyPr wrap="square" lIns="91440" tIns="45720" rIns="91440" bIns="45720" rtlCol="0" anchor="t">
            <a:spAutoFit/>
          </a:bodyPr>
          <a:lstStyle/>
          <a:p>
            <a:pPr algn="just" fontAlgn="base"/>
            <a:endParaRPr lang="en-GB" sz="1100">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r>
              <a:rPr lang="en-GB" sz="1100" b="1">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Main Purpose of the Role: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To support the Chief Executive Officer in driving forward the strategic vision of Ealing and Hounslow CVS, ensuring the organisation achieves its mission of empowering the voluntary and community sector (VCS). The Head of Strategic Development will be key in strategic planning, stakeholder engagement, programme development and performance management. Acting as a deputy to the CEO, this position requires excellent leadership, analytical, and communication skills to sustain and build partnerships, enhance organisational impact and ensure high-quality service delivery. </a:t>
            </a:r>
          </a:p>
          <a:p>
            <a:pPr marL="171450" indent="-171450" algn="just" fontAlgn="base">
              <a:buFont typeface="Arial" panose="020B0604020202020204" pitchFamily="34" charset="0"/>
              <a:buChar char="•"/>
            </a:pPr>
            <a:endParaRPr lang="en-GB" sz="1100" b="1">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marL="171450" indent="-171450" algn="just" fontAlgn="base">
              <a:buFont typeface="Arial" panose="020B0604020202020204" pitchFamily="34" charset="0"/>
              <a:buChar char="•"/>
            </a:pPr>
            <a:r>
              <a:rPr lang="en-GB" sz="1100" b="1">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Key Responsibilities: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Strategic Planning and Implementation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Collaborate with the Chief Executive Officer to create and implement strategic and operational plans.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Develop and monitor Key Performance Indicators (KPIs) aligned with the organisation’s strategic goals.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Contribute to developing funding proposals and strategic reports for senior leadership and the Board of Trustees. </a:t>
            </a:r>
          </a:p>
          <a:p>
            <a:pPr marL="171450" indent="-171450" algn="just" fontAlgn="base">
              <a:buFont typeface="Arial" panose="020B0604020202020204" pitchFamily="34" charset="0"/>
              <a:buChar char="•"/>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Lead initiatives to identify and address emerging sector needs. . </a:t>
            </a:r>
          </a:p>
          <a:p>
            <a:pPr marL="457200" algn="just" fontAlgn="base"/>
            <a:endPar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r>
              <a:rPr lang="en-GB" sz="1100" b="1">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Programme and Service Development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Oversee projects and programmes' planning, delivery and evaluation to ensure alignment with organisational objectives. </a:t>
            </a:r>
          </a:p>
          <a:p>
            <a:pPr marL="171450" indent="-171450" algn="just" fontAlgn="base">
              <a:buFont typeface="Arial" panose="020B0604020202020204" pitchFamily="34" charset="0"/>
              <a:buChar char="•"/>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Ensure quality standards and compliance in service delivery. </a:t>
            </a:r>
          </a:p>
          <a:p>
            <a:pPr marL="171450" indent="-171450" algn="just" fontAlgn="base">
              <a:buFont typeface="Arial" panose="020B0604020202020204" pitchFamily="34" charset="0"/>
              <a:buChar char="•"/>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Work closely with project leads to develop frameworks for monitoring and evaluation. </a:t>
            </a:r>
          </a:p>
          <a:p>
            <a:pPr marL="171450" indent="-171450" algn="just" fontAlgn="base">
              <a:buFont typeface="Arial" panose="020B0604020202020204" pitchFamily="34" charset="0"/>
              <a:buChar char="•"/>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identifying opportunities for innovation and expansion of services. </a:t>
            </a:r>
          </a:p>
          <a:p>
            <a:pPr marL="171450" indent="-171450" algn="just" fontAlgn="base">
              <a:buFont typeface="Arial" panose="020B0604020202020204" pitchFamily="34" charset="0"/>
              <a:buChar char="•"/>
            </a:pPr>
            <a:endPar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r>
              <a:rPr lang="en-GB" sz="1100" b="1">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Stakeholder Engagement and Partnerships </a:t>
            </a:r>
          </a:p>
          <a:p>
            <a:pPr marL="171450" lvl="0" indent="-171450" algn="just">
              <a:buFont typeface="Arial" panose="020B0604020202020204" pitchFamily="34" charset="0"/>
              <a:buChar char="•"/>
              <a:tabLst>
                <a:tab pos="228600" algn="l"/>
              </a:tabLst>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Represent Ealing and Hounslow CVS at high-level meetings and forums. </a:t>
            </a:r>
          </a:p>
          <a:p>
            <a:pPr marL="171450" indent="-171450" algn="just">
              <a:buFont typeface="Arial" panose="020B0604020202020204" pitchFamily="34" charset="0"/>
              <a:buChar char="•"/>
              <a:tabLst>
                <a:tab pos="228600" algn="l"/>
              </a:tabLst>
            </a:pPr>
            <a:r>
              <a:rPr lang="en-GB" sz="1100">
                <a:solidFill>
                  <a:schemeClr val="bg1"/>
                </a:solidFill>
                <a:effectLst/>
                <a:latin typeface="Helvetica"/>
                <a:ea typeface="Times New Roman" panose="02020603050405020304" pitchFamily="18" charset="0"/>
                <a:cs typeface="Helvetica"/>
              </a:rPr>
              <a:t>Maintain and build strategic relationships with key stakeholders, including local authorities, NHS bodies, </a:t>
            </a:r>
            <a:r>
              <a:rPr lang="en-GB" sz="1100">
                <a:solidFill>
                  <a:schemeClr val="bg1"/>
                </a:solidFill>
                <a:latin typeface="Helvetica"/>
                <a:ea typeface="Times New Roman" panose="02020603050405020304" pitchFamily="18" charset="0"/>
                <a:cs typeface="Helvetica"/>
              </a:rPr>
              <a:t>funders and</a:t>
            </a:r>
            <a:r>
              <a:rPr lang="en-GB" sz="1100">
                <a:solidFill>
                  <a:schemeClr val="bg1"/>
                </a:solidFill>
                <a:effectLst/>
                <a:latin typeface="Helvetica"/>
                <a:ea typeface="Times New Roman" panose="02020603050405020304" pitchFamily="18" charset="0"/>
                <a:cs typeface="Helvetica"/>
              </a:rPr>
              <a:t> VCS organisations. </a:t>
            </a:r>
          </a:p>
          <a:p>
            <a:pPr marL="171450" lvl="0" indent="-171450" algn="just">
              <a:buFont typeface="Arial" panose="020B0604020202020204" pitchFamily="34" charset="0"/>
              <a:buChar char="•"/>
              <a:tabLst>
                <a:tab pos="228600" algn="l"/>
              </a:tabLst>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Facilitate two-way communication with partners and stakeholders to strengthen collaboration and influence decision-making. </a:t>
            </a:r>
          </a:p>
          <a:p>
            <a:pPr marL="171450" lvl="0" indent="-171450" algn="just">
              <a:buFont typeface="Arial" panose="020B0604020202020204" pitchFamily="34" charset="0"/>
              <a:buChar char="•"/>
              <a:tabLst>
                <a:tab pos="228600" algn="l"/>
              </a:tabLst>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Lead on stakeholder engagement strategies to enhance the visibility and impact of the organisation. </a:t>
            </a:r>
          </a:p>
          <a:p>
            <a:pPr marL="171450" lvl="0" indent="-171450" algn="just">
              <a:buFont typeface="Arial" panose="020B0604020202020204" pitchFamily="34" charset="0"/>
              <a:buChar char="•"/>
              <a:tabLst>
                <a:tab pos="228600" algn="l"/>
              </a:tabLst>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Work with consortia and joint ventures to align shared goals and objectives, ensuring effective collaboration and partnership outcomes. </a:t>
            </a:r>
          </a:p>
          <a:p>
            <a:pPr marL="171450" lvl="0" indent="-171450" algn="just">
              <a:buFont typeface="Arial" panose="020B0604020202020204" pitchFamily="34" charset="0"/>
              <a:buChar char="•"/>
              <a:tabLst>
                <a:tab pos="228600" algn="l"/>
              </a:tabLst>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Ensure the organisation effectively manages partnerships with subcontractors and consortium members, complying with procurement regulations and maintaining transparency. </a:t>
            </a:r>
          </a:p>
          <a:p>
            <a:pPr marL="171450" lvl="0" indent="-171450" algn="just">
              <a:buFont typeface="Arial" panose="020B0604020202020204" pitchFamily="34" charset="0"/>
              <a:buChar char="•"/>
              <a:tabLst>
                <a:tab pos="228600" algn="l"/>
              </a:tabLst>
            </a:pPr>
            <a:endParaRPr lang="en-GB" sz="1100" b="1">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lvl="0" algn="just">
              <a:tabLst>
                <a:tab pos="228600" algn="l"/>
              </a:tabLst>
            </a:pPr>
            <a:r>
              <a:rPr lang="en-GB" sz="1100" b="1">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Financial and Operational Oversight</a:t>
            </a:r>
          </a:p>
          <a:p>
            <a:pPr marL="171450" indent="-171450" algn="just">
              <a:buFont typeface="Arial"/>
              <a:buChar char="•"/>
            </a:pPr>
            <a:r>
              <a:rPr lang="en-GB" sz="1100">
                <a:solidFill>
                  <a:schemeClr val="bg1"/>
                </a:solidFill>
                <a:effectLst/>
                <a:latin typeface="Helvetica"/>
                <a:ea typeface="Times New Roman" panose="02020603050405020304" pitchFamily="18" charset="0"/>
                <a:cs typeface="Helvetica"/>
              </a:rPr>
              <a:t>Support developing and managing budgets related to strategic initiatives and programmes. </a:t>
            </a:r>
          </a:p>
          <a:p>
            <a:pPr marL="171450" indent="-171450" algn="just">
              <a:buFont typeface="Arial"/>
              <a:buChar char="•"/>
            </a:pPr>
            <a:r>
              <a:rPr lang="en-GB" sz="1100">
                <a:solidFill>
                  <a:schemeClr val="bg1"/>
                </a:solidFill>
                <a:effectLst/>
                <a:latin typeface="Helvetica"/>
                <a:ea typeface="Times New Roman" panose="02020603050405020304" pitchFamily="18" charset="0"/>
                <a:cs typeface="Helvetica"/>
              </a:rPr>
              <a:t>Ensure financial sustainability through effective resource allocation and cost management. </a:t>
            </a:r>
          </a:p>
          <a:p>
            <a:pPr marL="171450" indent="-171450" algn="just">
              <a:buFont typeface="Arial"/>
              <a:buChar char="•"/>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Contribute to internal reviews of policies and procedures, ensuring alignment with organisational goals. </a:t>
            </a:r>
            <a:endParaRPr lang="en-GB">
              <a:ea typeface="Calibri" panose="020F0502020204030204"/>
              <a:cs typeface="Calibri" panose="020F0502020204030204"/>
            </a:endParaRPr>
          </a:p>
        </p:txBody>
      </p:sp>
    </p:spTree>
    <p:extLst>
      <p:ext uri="{BB962C8B-B14F-4D97-AF65-F5344CB8AC3E}">
        <p14:creationId xmlns:p14="http://schemas.microsoft.com/office/powerpoint/2010/main" val="166378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7285-40BB-8071-E54D-998F17FC4A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5ECB80-3956-C50F-79B6-D75DCADC0C05}"/>
              </a:ext>
            </a:extLst>
          </p:cNvPr>
          <p:cNvSpPr txBox="1"/>
          <p:nvPr/>
        </p:nvSpPr>
        <p:spPr>
          <a:xfrm>
            <a:off x="659341" y="775738"/>
            <a:ext cx="2338917" cy="803618"/>
          </a:xfrm>
          <a:prstGeom prst="rect">
            <a:avLst/>
          </a:prstGeom>
          <a:noFill/>
        </p:spPr>
        <p:txBody>
          <a:bodyPr wrap="square" rtlCol="0">
            <a:spAutoFit/>
          </a:bodyPr>
          <a:lstStyle/>
          <a:p>
            <a:r>
              <a:rPr lang="en-GB" sz="2022">
                <a:ea typeface="Calibri" panose="020F0502020204030204" pitchFamily="34" charset="0"/>
              </a:rPr>
              <a:t> </a:t>
            </a:r>
          </a:p>
          <a:p>
            <a:endParaRPr lang="en-GB" sz="2600"/>
          </a:p>
        </p:txBody>
      </p:sp>
      <p:pic>
        <p:nvPicPr>
          <p:cNvPr id="18" name="Picture 17" descr="A picture containing text, clipart&#10;&#10;Description automatically generated">
            <a:extLst>
              <a:ext uri="{FF2B5EF4-FFF2-40B4-BE49-F238E27FC236}">
                <a16:creationId xmlns:a16="http://schemas.microsoft.com/office/drawing/2014/main" id="{31779441-4EF8-92F5-AE5B-10E22B3B8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1" name="Rectangle 20">
            <a:extLst>
              <a:ext uri="{FF2B5EF4-FFF2-40B4-BE49-F238E27FC236}">
                <a16:creationId xmlns:a16="http://schemas.microsoft.com/office/drawing/2014/main" id="{DF377870-6895-A64C-A2A7-DD6714DD3FC3}"/>
              </a:ext>
            </a:extLst>
          </p:cNvPr>
          <p:cNvSpPr/>
          <p:nvPr/>
        </p:nvSpPr>
        <p:spPr>
          <a:xfrm>
            <a:off x="-25496" y="9078886"/>
            <a:ext cx="6883495" cy="82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2" name="Picture 21" descr="A picture containing text, clipart&#10;&#10;Description automatically generated">
            <a:extLst>
              <a:ext uri="{FF2B5EF4-FFF2-40B4-BE49-F238E27FC236}">
                <a16:creationId xmlns:a16="http://schemas.microsoft.com/office/drawing/2014/main" id="{D7DD1616-F658-7341-4D95-82D4A5349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254836"/>
            <a:ext cx="597256" cy="559195"/>
          </a:xfrm>
          <a:prstGeom prst="rect">
            <a:avLst/>
          </a:prstGeom>
        </p:spPr>
      </p:pic>
      <p:sp>
        <p:nvSpPr>
          <p:cNvPr id="23" name="Rectangle 22">
            <a:extLst>
              <a:ext uri="{FF2B5EF4-FFF2-40B4-BE49-F238E27FC236}">
                <a16:creationId xmlns:a16="http://schemas.microsoft.com/office/drawing/2014/main" id="{14BDCC25-A356-4E81-53BD-554B71882C39}"/>
              </a:ext>
            </a:extLst>
          </p:cNvPr>
          <p:cNvSpPr/>
          <p:nvPr/>
        </p:nvSpPr>
        <p:spPr>
          <a:xfrm>
            <a:off x="-12748" y="-138545"/>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24" name="Rectangle 23">
            <a:extLst>
              <a:ext uri="{FF2B5EF4-FFF2-40B4-BE49-F238E27FC236}">
                <a16:creationId xmlns:a16="http://schemas.microsoft.com/office/drawing/2014/main" id="{F22E5B0D-DF39-0086-BAB0-52B9A68D1D64}"/>
              </a:ext>
            </a:extLst>
          </p:cNvPr>
          <p:cNvSpPr/>
          <p:nvPr/>
        </p:nvSpPr>
        <p:spPr>
          <a:xfrm>
            <a:off x="-25497" y="8940340"/>
            <a:ext cx="6883495" cy="92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5" name="Picture 24" descr="A picture containing text, clipart&#10;&#10;Description automatically generated">
            <a:extLst>
              <a:ext uri="{FF2B5EF4-FFF2-40B4-BE49-F238E27FC236}">
                <a16:creationId xmlns:a16="http://schemas.microsoft.com/office/drawing/2014/main" id="{EBCD389A-02F5-9F58-BD4C-C8186B111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074300"/>
            <a:ext cx="597256" cy="559195"/>
          </a:xfrm>
          <a:prstGeom prst="rect">
            <a:avLst/>
          </a:prstGeom>
        </p:spPr>
      </p:pic>
      <p:sp>
        <p:nvSpPr>
          <p:cNvPr id="15" name="TextBox 14">
            <a:extLst>
              <a:ext uri="{FF2B5EF4-FFF2-40B4-BE49-F238E27FC236}">
                <a16:creationId xmlns:a16="http://schemas.microsoft.com/office/drawing/2014/main" id="{C3ED6304-028B-0536-9830-47FBF0EB8E4F}"/>
              </a:ext>
            </a:extLst>
          </p:cNvPr>
          <p:cNvSpPr txBox="1"/>
          <p:nvPr/>
        </p:nvSpPr>
        <p:spPr>
          <a:xfrm>
            <a:off x="140939" y="-38728"/>
            <a:ext cx="6557101" cy="707886"/>
          </a:xfrm>
          <a:prstGeom prst="rect">
            <a:avLst/>
          </a:prstGeom>
          <a:noFill/>
        </p:spPr>
        <p:txBody>
          <a:bodyPr wrap="square" rtlCol="0">
            <a:spAutoFit/>
          </a:bodyPr>
          <a:lstStyle/>
          <a:p>
            <a:pPr algn="ctr"/>
            <a:r>
              <a:rPr lang="en-US" sz="4000" b="1">
                <a:solidFill>
                  <a:schemeClr val="bg1"/>
                </a:solidFill>
              </a:rPr>
              <a:t>About The Role</a:t>
            </a:r>
            <a:endParaRPr lang="en-GB" sz="4000" b="1">
              <a:solidFill>
                <a:schemeClr val="bg1"/>
              </a:solidFill>
            </a:endParaRPr>
          </a:p>
        </p:txBody>
      </p:sp>
      <p:sp>
        <p:nvSpPr>
          <p:cNvPr id="19" name="TextBox 18">
            <a:extLst>
              <a:ext uri="{FF2B5EF4-FFF2-40B4-BE49-F238E27FC236}">
                <a16:creationId xmlns:a16="http://schemas.microsoft.com/office/drawing/2014/main" id="{50455230-6137-8D52-2949-EDB980EBBC07}"/>
              </a:ext>
            </a:extLst>
          </p:cNvPr>
          <p:cNvSpPr txBox="1"/>
          <p:nvPr/>
        </p:nvSpPr>
        <p:spPr>
          <a:xfrm>
            <a:off x="300897" y="91969"/>
            <a:ext cx="6557101" cy="1133708"/>
          </a:xfrm>
          <a:prstGeom prst="rect">
            <a:avLst/>
          </a:prstGeom>
          <a:noFill/>
        </p:spPr>
        <p:txBody>
          <a:bodyPr wrap="square" rtlCol="0">
            <a:spAutoFit/>
          </a:bodyPr>
          <a:lstStyle/>
          <a:p>
            <a:pPr fontAlgn="base"/>
            <a:endParaRPr lang="en-US" sz="1100">
              <a:solidFill>
                <a:srgbClr val="174876"/>
              </a:solidFill>
              <a:effectLst/>
              <a:latin typeface="Helvetica" panose="020B0604020202020204" pitchFamily="34" charset="0"/>
              <a:cs typeface="Helvetica" panose="020B0604020202020204" pitchFamily="34" charset="0"/>
            </a:endParaRPr>
          </a:p>
          <a:p>
            <a:pPr fontAlgn="base"/>
            <a:endParaRPr lang="en-US" sz="1100">
              <a:solidFill>
                <a:srgbClr val="174876"/>
              </a:solidFill>
              <a:latin typeface="Helvetica" panose="020B0604020202020204" pitchFamily="34" charset="0"/>
              <a:cs typeface="Helvetica" panose="020B0604020202020204" pitchFamily="34" charset="0"/>
            </a:endParaRPr>
          </a:p>
          <a:p>
            <a:pPr fontAlgn="base"/>
            <a:endParaRPr lang="en-US" sz="1100">
              <a:solidFill>
                <a:srgbClr val="174876"/>
              </a:solidFill>
              <a:effectLst/>
              <a:latin typeface="Helvetica" panose="020B0604020202020204" pitchFamily="34" charset="0"/>
              <a:cs typeface="Helvetica" panose="020B0604020202020204" pitchFamily="34" charset="0"/>
            </a:endParaRPr>
          </a:p>
          <a:p>
            <a:pPr algn="ctr"/>
            <a:endParaRPr lang="en-GB" sz="3467" b="1">
              <a:solidFill>
                <a:srgbClr val="174876"/>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D3FC3EEA-4BC1-AA3C-BBB6-E6E3396FB7A2}"/>
              </a:ext>
            </a:extLst>
          </p:cNvPr>
          <p:cNvSpPr txBox="1"/>
          <p:nvPr/>
        </p:nvSpPr>
        <p:spPr>
          <a:xfrm>
            <a:off x="302780" y="675517"/>
            <a:ext cx="6007100" cy="2631490"/>
          </a:xfrm>
          <a:prstGeom prst="rect">
            <a:avLst/>
          </a:prstGeom>
          <a:noFill/>
        </p:spPr>
        <p:txBody>
          <a:bodyPr wrap="square" lIns="91440" tIns="45720" rIns="91440" bIns="45720" rtlCol="0" anchor="t">
            <a:spAutoFit/>
          </a:bodyPr>
          <a:lstStyle/>
          <a:p>
            <a:pPr algn="just" fontAlgn="base"/>
            <a:endParaRPr lang="en-GB" sz="1100">
              <a:effectLst/>
              <a:latin typeface="Helvetica" panose="020B0604020202020204" pitchFamily="34" charset="0"/>
              <a:ea typeface="Times New Roman" panose="02020603050405020304" pitchFamily="18" charset="0"/>
              <a:cs typeface="Helvetica" panose="020B0604020202020204" pitchFamily="34" charset="0"/>
            </a:endParaRPr>
          </a:p>
          <a:p>
            <a:pPr algn="just" fontAlgn="base"/>
            <a:r>
              <a:rPr lang="en-GB" sz="1100" b="1">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Team Leadership and Development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Line </a:t>
            </a:r>
            <a:r>
              <a:rPr lang="en-GB" sz="1100">
                <a:solidFill>
                  <a:schemeClr val="bg1"/>
                </a:solidFill>
                <a:latin typeface="Helvetica"/>
                <a:ea typeface="Times New Roman" panose="02020603050405020304" pitchFamily="18" charset="0"/>
                <a:cs typeface="Helvetica"/>
              </a:rPr>
              <a:t>manage</a:t>
            </a:r>
            <a:r>
              <a:rPr lang="en-GB" sz="1100">
                <a:solidFill>
                  <a:schemeClr val="bg1"/>
                </a:solidFill>
                <a:effectLst/>
                <a:latin typeface="Helvetica"/>
                <a:ea typeface="Times New Roman" panose="02020603050405020304" pitchFamily="18" charset="0"/>
                <a:cs typeface="Helvetica"/>
              </a:rPr>
              <a:t> assigned staff, </a:t>
            </a:r>
            <a:r>
              <a:rPr lang="en-GB" sz="1100">
                <a:solidFill>
                  <a:schemeClr val="bg1"/>
                </a:solidFill>
                <a:latin typeface="Helvetica"/>
                <a:ea typeface="Times New Roman" panose="02020603050405020304" pitchFamily="18" charset="0"/>
                <a:cs typeface="Helvetica"/>
              </a:rPr>
              <a:t>providing coaching</a:t>
            </a:r>
            <a:r>
              <a:rPr lang="en-GB" sz="1100">
                <a:solidFill>
                  <a:schemeClr val="bg1"/>
                </a:solidFill>
                <a:effectLst/>
                <a:latin typeface="Helvetica"/>
                <a:ea typeface="Times New Roman" panose="02020603050405020304" pitchFamily="18" charset="0"/>
                <a:cs typeface="Helvetica"/>
              </a:rPr>
              <a:t> and guidance to achieve their potential.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Foster a collaborative and positive </a:t>
            </a:r>
            <a:r>
              <a:rPr lang="en-GB" sz="1100">
                <a:solidFill>
                  <a:schemeClr val="bg1"/>
                </a:solidFill>
                <a:latin typeface="Helvetica"/>
                <a:ea typeface="Times New Roman" panose="02020603050405020304" pitchFamily="18" charset="0"/>
                <a:cs typeface="Helvetica"/>
              </a:rPr>
              <a:t>team</a:t>
            </a:r>
            <a:r>
              <a:rPr lang="en-GB" sz="1100">
                <a:solidFill>
                  <a:schemeClr val="bg1"/>
                </a:solidFill>
                <a:effectLst/>
                <a:latin typeface="Helvetica"/>
                <a:ea typeface="Times New Roman" panose="02020603050405020304" pitchFamily="18" charset="0"/>
                <a:cs typeface="Helvetica"/>
              </a:rPr>
              <a:t> culture, ensuring alignment with organisational values.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Monitor team performance, celebrate </a:t>
            </a:r>
            <a:r>
              <a:rPr lang="en-GB" sz="1100">
                <a:solidFill>
                  <a:schemeClr val="bg1"/>
                </a:solidFill>
                <a:latin typeface="Helvetica"/>
                <a:ea typeface="Times New Roman" panose="02020603050405020304" pitchFamily="18" charset="0"/>
                <a:cs typeface="Helvetica"/>
              </a:rPr>
              <a:t>successes and</a:t>
            </a:r>
            <a:r>
              <a:rPr lang="en-GB" sz="1100">
                <a:solidFill>
                  <a:schemeClr val="bg1"/>
                </a:solidFill>
                <a:effectLst/>
                <a:latin typeface="Helvetica"/>
                <a:ea typeface="Times New Roman" panose="02020603050405020304" pitchFamily="18" charset="0"/>
                <a:cs typeface="Helvetica"/>
              </a:rPr>
              <a:t> address challenges constructively. </a:t>
            </a:r>
          </a:p>
          <a:p>
            <a:pPr marL="171450" indent="-171450" algn="just" fontAlgn="base">
              <a:buFont typeface="Arial" panose="020B0604020202020204" pitchFamily="34" charset="0"/>
              <a:buChar char="•"/>
            </a:pPr>
            <a:endParaRPr lang="en-GB" sz="1100" b="1">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marL="171450" indent="-171450" algn="just" fontAlgn="base">
              <a:buFont typeface="Arial" panose="020B0604020202020204" pitchFamily="34" charset="0"/>
              <a:buChar char="•"/>
            </a:pPr>
            <a:r>
              <a:rPr lang="en-GB" sz="1100" b="1">
                <a:solidFill>
                  <a:srgbClr val="174876"/>
                </a:solidFill>
                <a:effectLst/>
                <a:latin typeface="Helvetica"/>
                <a:ea typeface="Times New Roman" panose="02020603050405020304" pitchFamily="18" charset="0"/>
                <a:cs typeface="Helvetica"/>
              </a:rPr>
              <a:t>General Duties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Stay abreast of trends and developments within the voluntary and statutory sectors.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Promote the organisation’s vision and mission through effective communication.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Work within organisational policies, including Equality and Diversity, Health &amp; Safety and Data Protection. </a:t>
            </a:r>
          </a:p>
          <a:p>
            <a:pPr marL="171450" indent="-171450" algn="just" fontAlgn="base">
              <a:buFont typeface="Arial" panose="020B0604020202020204" pitchFamily="34" charset="0"/>
              <a:buChar char="•"/>
            </a:pPr>
            <a:r>
              <a:rPr lang="en-GB" sz="1100">
                <a:solidFill>
                  <a:schemeClr val="bg1"/>
                </a:solidFill>
                <a:effectLst/>
                <a:latin typeface="Helvetica"/>
                <a:ea typeface="Times New Roman" panose="02020603050405020304" pitchFamily="18" charset="0"/>
                <a:cs typeface="Helvetica"/>
              </a:rPr>
              <a:t>Deputise for the CEO when required, ensuring continuity of leadership and decision-making. </a:t>
            </a:r>
          </a:p>
          <a:p>
            <a:pPr marL="171450" indent="-171450" algn="just" fontAlgn="base">
              <a:buFont typeface="Arial" panose="020B0604020202020204" pitchFamily="34" charset="0"/>
              <a:buChar char="•"/>
            </a:pPr>
            <a:r>
              <a:rPr lang="en-GB" sz="11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Undertake other duties as required by the Chief Executive Officer. </a:t>
            </a:r>
          </a:p>
        </p:txBody>
      </p:sp>
    </p:spTree>
    <p:extLst>
      <p:ext uri="{BB962C8B-B14F-4D97-AF65-F5344CB8AC3E}">
        <p14:creationId xmlns:p14="http://schemas.microsoft.com/office/powerpoint/2010/main" val="154051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1F0310-6CCB-4255-8157-DB6BD04DE556}"/>
              </a:ext>
            </a:extLst>
          </p:cNvPr>
          <p:cNvSpPr/>
          <p:nvPr/>
        </p:nvSpPr>
        <p:spPr>
          <a:xfrm>
            <a:off x="-35275" y="-2"/>
            <a:ext cx="534715"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5" name="TextBox 14">
            <a:extLst>
              <a:ext uri="{FF2B5EF4-FFF2-40B4-BE49-F238E27FC236}">
                <a16:creationId xmlns:a16="http://schemas.microsoft.com/office/drawing/2014/main" id="{5116BE2E-8CE5-4E6E-A05B-5A15A0AE693C}"/>
              </a:ext>
            </a:extLst>
          </p:cNvPr>
          <p:cNvSpPr txBox="1"/>
          <p:nvPr/>
        </p:nvSpPr>
        <p:spPr>
          <a:xfrm>
            <a:off x="-1807933" y="-6358"/>
            <a:ext cx="11908969" cy="707886"/>
          </a:xfrm>
          <a:prstGeom prst="rect">
            <a:avLst/>
          </a:prstGeom>
          <a:noFill/>
        </p:spPr>
        <p:txBody>
          <a:bodyPr wrap="square" rtlCol="0">
            <a:spAutoFit/>
          </a:bodyPr>
          <a:lstStyle/>
          <a:p>
            <a:pPr algn="ctr"/>
            <a:r>
              <a:rPr lang="en-US" sz="4000" b="1">
                <a:solidFill>
                  <a:srgbClr val="174876"/>
                </a:solidFill>
              </a:rPr>
              <a:t>About You</a:t>
            </a:r>
            <a:endParaRPr lang="en-GB" sz="4000" b="1">
              <a:solidFill>
                <a:srgbClr val="174876"/>
              </a:solidFill>
            </a:endParaRPr>
          </a:p>
        </p:txBody>
      </p:sp>
      <p:sp>
        <p:nvSpPr>
          <p:cNvPr id="17" name="Right Triangle 16">
            <a:extLst>
              <a:ext uri="{FF2B5EF4-FFF2-40B4-BE49-F238E27FC236}">
                <a16:creationId xmlns:a16="http://schemas.microsoft.com/office/drawing/2014/main" id="{7B421E66-5A18-4651-A47B-CAD779E31166}"/>
              </a:ext>
            </a:extLst>
          </p:cNvPr>
          <p:cNvSpPr/>
          <p:nvPr/>
        </p:nvSpPr>
        <p:spPr>
          <a:xfrm>
            <a:off x="499440"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graphicFrame>
        <p:nvGraphicFramePr>
          <p:cNvPr id="21" name="Table 21">
            <a:extLst>
              <a:ext uri="{FF2B5EF4-FFF2-40B4-BE49-F238E27FC236}">
                <a16:creationId xmlns:a16="http://schemas.microsoft.com/office/drawing/2014/main" id="{B1472AA0-9AA2-4058-92F3-57B047F94C15}"/>
              </a:ext>
            </a:extLst>
          </p:cNvPr>
          <p:cNvGraphicFramePr>
            <a:graphicFrameLocks noGrp="1"/>
          </p:cNvGraphicFramePr>
          <p:nvPr>
            <p:extLst>
              <p:ext uri="{D42A27DB-BD31-4B8C-83A1-F6EECF244321}">
                <p14:modId xmlns:p14="http://schemas.microsoft.com/office/powerpoint/2010/main" val="2342616430"/>
              </p:ext>
            </p:extLst>
          </p:nvPr>
        </p:nvGraphicFramePr>
        <p:xfrm>
          <a:off x="499440" y="762132"/>
          <a:ext cx="6226854" cy="7963841"/>
        </p:xfrm>
        <a:graphic>
          <a:graphicData uri="http://schemas.openxmlformats.org/drawingml/2006/table">
            <a:tbl>
              <a:tblPr firstRow="1" bandRow="1">
                <a:tableStyleId>{5C22544A-7EE6-4342-B048-85BDC9FD1C3A}</a:tableStyleId>
              </a:tblPr>
              <a:tblGrid>
                <a:gridCol w="1107110">
                  <a:extLst>
                    <a:ext uri="{9D8B030D-6E8A-4147-A177-3AD203B41FA5}">
                      <a16:colId xmlns:a16="http://schemas.microsoft.com/office/drawing/2014/main" val="2533196710"/>
                    </a:ext>
                  </a:extLst>
                </a:gridCol>
                <a:gridCol w="4184650">
                  <a:extLst>
                    <a:ext uri="{9D8B030D-6E8A-4147-A177-3AD203B41FA5}">
                      <a16:colId xmlns:a16="http://schemas.microsoft.com/office/drawing/2014/main" val="3598062436"/>
                    </a:ext>
                  </a:extLst>
                </a:gridCol>
                <a:gridCol w="935094">
                  <a:extLst>
                    <a:ext uri="{9D8B030D-6E8A-4147-A177-3AD203B41FA5}">
                      <a16:colId xmlns:a16="http://schemas.microsoft.com/office/drawing/2014/main" val="2899090278"/>
                    </a:ext>
                  </a:extLst>
                </a:gridCol>
              </a:tblGrid>
              <a:tr h="6185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a:solidFill>
                            <a:schemeClr val="lt1"/>
                          </a:solidFill>
                          <a:effectLst/>
                          <a:latin typeface="Helvetica" panose="020B0604020202020204" pitchFamily="34" charset="0"/>
                          <a:ea typeface="+mn-ea"/>
                          <a:cs typeface="Helvetica" panose="020B0604020202020204" pitchFamily="34" charset="0"/>
                        </a:rPr>
                        <a:t>Education, qualifications and training</a:t>
                      </a:r>
                    </a:p>
                    <a:p>
                      <a:endParaRPr lang="en-GB"/>
                    </a:p>
                  </a:txBody>
                  <a:tcPr/>
                </a:tc>
                <a:tc>
                  <a:txBody>
                    <a:bodyPr/>
                    <a:lstStyle/>
                    <a:p>
                      <a:pPr rtl="0" fontAlgn="base"/>
                      <a:r>
                        <a:rPr lang="en-GB" sz="1350" b="0" i="0" kern="1200">
                          <a:solidFill>
                            <a:schemeClr val="lt1"/>
                          </a:solidFill>
                          <a:effectLst/>
                          <a:latin typeface="+mn-lt"/>
                          <a:ea typeface="+mn-ea"/>
                          <a:cs typeface="+mn-cs"/>
                        </a:rPr>
                        <a:t>Degree or equivalent experience in a relevant field (Essential). </a:t>
                      </a:r>
                    </a:p>
                    <a:p>
                      <a:pPr rtl="0" fontAlgn="base"/>
                      <a:r>
                        <a:rPr lang="en-GB" sz="1350" b="0" i="0" kern="1200">
                          <a:solidFill>
                            <a:schemeClr val="lt1"/>
                          </a:solidFill>
                          <a:effectLst/>
                          <a:latin typeface="+mn-lt"/>
                          <a:ea typeface="+mn-ea"/>
                          <a:cs typeface="+mn-cs"/>
                        </a:rPr>
                        <a:t>Management qualifications (Desirable). </a:t>
                      </a:r>
                    </a:p>
                  </a:txBody>
                  <a:tcPr/>
                </a:tc>
                <a:tc>
                  <a:txBody>
                    <a:bodyPr/>
                    <a:lstStyle/>
                    <a:p>
                      <a:endParaRPr lang="en-GB"/>
                    </a:p>
                  </a:txBody>
                  <a:tcPr/>
                </a:tc>
                <a:extLst>
                  <a:ext uri="{0D108BD9-81ED-4DB2-BD59-A6C34878D82A}">
                    <a16:rowId xmlns:a16="http://schemas.microsoft.com/office/drawing/2014/main" val="60847974"/>
                  </a:ext>
                </a:extLst>
              </a:tr>
              <a:tr h="31963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a:solidFill>
                            <a:schemeClr val="dk1"/>
                          </a:solidFill>
                          <a:effectLst/>
                          <a:latin typeface="Helvetica" panose="020B0604020202020204" pitchFamily="34" charset="0"/>
                          <a:ea typeface="+mn-ea"/>
                          <a:cs typeface="Helvetica" panose="020B0604020202020204" pitchFamily="34" charset="0"/>
                        </a:rPr>
                        <a:t>Experience &amp; Abilities</a:t>
                      </a:r>
                      <a:endParaRPr lang="en-GB" sz="1000" kern="1200">
                        <a:solidFill>
                          <a:schemeClr val="dk1"/>
                        </a:solidFill>
                        <a:effectLst/>
                        <a:latin typeface="Helvetica" panose="020B0604020202020204" pitchFamily="34" charset="0"/>
                        <a:ea typeface="+mn-ea"/>
                        <a:cs typeface="Helvetica" panose="020B0604020202020204" pitchFamily="34" charset="0"/>
                      </a:endParaRPr>
                    </a:p>
                    <a:p>
                      <a:endParaRPr lang="en-GB"/>
                    </a:p>
                  </a:txBody>
                  <a:tcPr/>
                </a:tc>
                <a:tc>
                  <a:txBody>
                    <a:bodyPr/>
                    <a:lstStyle/>
                    <a:p>
                      <a:pPr marL="457200" algn="l">
                        <a:lnSpc>
                          <a:spcPct val="107000"/>
                        </a:lnSpc>
                        <a:spcAft>
                          <a:spcPts val="600"/>
                        </a:spcAft>
                      </a:pPr>
                      <a:endParaRPr lang="en-GB" sz="1000">
                        <a:effectLst/>
                        <a:latin typeface="Helvetica" panose="020B0604020202020204" pitchFamily="34" charset="0"/>
                        <a:ea typeface="Times New Roman" panose="02020603050405020304" pitchFamily="18" charset="0"/>
                        <a:cs typeface="Helvetica" panose="020B0604020202020204" pitchFamily="34" charset="0"/>
                      </a:endParaRPr>
                    </a:p>
                  </a:txBody>
                  <a:tcPr marL="68580" marR="68580" marT="0" marB="0"/>
                </a:tc>
                <a:tc>
                  <a:txBody>
                    <a:bodyPr/>
                    <a:lstStyle/>
                    <a:p>
                      <a:pPr algn="just">
                        <a:lnSpc>
                          <a:spcPct val="107000"/>
                        </a:lnSpc>
                      </a:pPr>
                      <a:r>
                        <a:rPr lang="en-GB" sz="100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pPr>
                      <a:endParaRPr lang="en-GB" sz="90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100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100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100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6770000"/>
                  </a:ext>
                </a:extLst>
              </a:tr>
              <a:tr h="930910">
                <a:tc>
                  <a:txBody>
                    <a:bodyPr/>
                    <a:lstStyle/>
                    <a:p>
                      <a:r>
                        <a:rPr lang="en-GB" sz="1000" b="1" kern="1200">
                          <a:solidFill>
                            <a:schemeClr val="dk1"/>
                          </a:solidFill>
                          <a:effectLst/>
                          <a:latin typeface="Helvetica" panose="020B0604020202020204" pitchFamily="34" charset="0"/>
                          <a:ea typeface="+mn-ea"/>
                          <a:cs typeface="Helvetica" panose="020B0604020202020204" pitchFamily="34" charset="0"/>
                        </a:rPr>
                        <a:t>Skills</a:t>
                      </a:r>
                      <a:endParaRPr lang="en-GB" sz="1000" kern="1200">
                        <a:solidFill>
                          <a:schemeClr val="dk1"/>
                        </a:solidFill>
                        <a:effectLst/>
                        <a:latin typeface="Helvetica" panose="020B0604020202020204" pitchFamily="34" charset="0"/>
                        <a:ea typeface="+mn-ea"/>
                        <a:cs typeface="Helvetica" panose="020B0604020202020204" pitchFamily="34" charset="0"/>
                      </a:endParaRPr>
                    </a:p>
                    <a:p>
                      <a:endParaRPr lang="en-GB"/>
                    </a:p>
                  </a:txBody>
                  <a:tcPr/>
                </a:tc>
                <a:tc>
                  <a:txBody>
                    <a:bodyPr/>
                    <a:lstStyle/>
                    <a:p>
                      <a:r>
                        <a:rPr lang="en-GB" sz="1000" kern="1200">
                          <a:solidFill>
                            <a:schemeClr val="dk1"/>
                          </a:solidFill>
                          <a:effectLst/>
                          <a:latin typeface="Helvetica" panose="020B0604020202020204" pitchFamily="34" charset="0"/>
                          <a:ea typeface="+mn-ea"/>
                          <a:cs typeface="Helvetica" panose="020B0604020202020204" pitchFamily="34" charset="0"/>
                        </a:rPr>
                        <a:t>Strong strategic planning and analytical skills.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Proven ability to manage multiple projects effectively.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Excellent communication and influencing skills.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Financial literacy, including budget management and analysis.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Skilled in partnership building and stakeholder engagement.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Proficient in IT systems, including Microsoft Office and database management. </a:t>
                      </a:r>
                      <a:endParaRPr lang="en-GB" sz="900" kern="120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endParaRPr lang="en-GB"/>
                    </a:p>
                  </a:txBody>
                  <a:tcPr/>
                </a:tc>
                <a:extLst>
                  <a:ext uri="{0D108BD9-81ED-4DB2-BD59-A6C34878D82A}">
                    <a16:rowId xmlns:a16="http://schemas.microsoft.com/office/drawing/2014/main" val="3007186527"/>
                  </a:ext>
                </a:extLst>
              </a:tr>
              <a:tr h="2092862">
                <a:tc>
                  <a:txBody>
                    <a:bodyPr/>
                    <a:lstStyle/>
                    <a:p>
                      <a:r>
                        <a:rPr lang="en-GB" sz="1000" b="1" kern="1200">
                          <a:solidFill>
                            <a:schemeClr val="dk1"/>
                          </a:solidFill>
                          <a:effectLst/>
                          <a:latin typeface="Helvetica" panose="020B0604020202020204" pitchFamily="34" charset="0"/>
                          <a:ea typeface="+mn-ea"/>
                          <a:cs typeface="Helvetica" panose="020B0604020202020204" pitchFamily="34" charset="0"/>
                        </a:rPr>
                        <a:t>Values and Attributes </a:t>
                      </a:r>
                      <a:endParaRPr lang="en-GB" sz="1000" kern="1200">
                        <a:solidFill>
                          <a:schemeClr val="dk1"/>
                        </a:solidFill>
                        <a:effectLst/>
                        <a:latin typeface="Helvetica" panose="020B0604020202020204" pitchFamily="34" charset="0"/>
                        <a:ea typeface="+mn-ea"/>
                        <a:cs typeface="Helvetica" panose="020B0604020202020204" pitchFamily="34" charset="0"/>
                      </a:endParaRPr>
                    </a:p>
                    <a:p>
                      <a:pPr lvl="0"/>
                      <a:endParaRPr lang="en-GB" sz="1000" kern="120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r>
                        <a:rPr lang="en-GB" sz="1000" kern="1200">
                          <a:solidFill>
                            <a:schemeClr val="dk1"/>
                          </a:solidFill>
                          <a:effectLst/>
                          <a:latin typeface="Helvetica" panose="020B0604020202020204" pitchFamily="34" charset="0"/>
                          <a:ea typeface="+mn-ea"/>
                          <a:cs typeface="Helvetica" panose="020B0604020202020204" pitchFamily="34" charset="0"/>
                        </a:rPr>
                        <a:t>Commitment to the values of Ealing and Hounslow CVS.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Ability to inspire and motivate teams.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Strong interpersonal skills and cultural awareness. </a:t>
                      </a:r>
                    </a:p>
                    <a:p>
                      <a:endParaRPr lang="en-GB" sz="1000" kern="1200">
                        <a:solidFill>
                          <a:schemeClr val="dk1"/>
                        </a:solidFill>
                        <a:effectLst/>
                        <a:latin typeface="Helvetica" panose="020B0604020202020204" pitchFamily="34" charset="0"/>
                        <a:ea typeface="+mn-ea"/>
                        <a:cs typeface="Helvetica" panose="020B0604020202020204" pitchFamily="34" charset="0"/>
                      </a:endParaRPr>
                    </a:p>
                    <a:p>
                      <a:r>
                        <a:rPr lang="en-GB" sz="1000" kern="1200">
                          <a:solidFill>
                            <a:schemeClr val="dk1"/>
                          </a:solidFill>
                          <a:effectLst/>
                          <a:latin typeface="Helvetica" panose="020B0604020202020204" pitchFamily="34" charset="0"/>
                          <a:ea typeface="+mn-ea"/>
                          <a:cs typeface="Helvetica" panose="020B0604020202020204" pitchFamily="34" charset="0"/>
                        </a:rPr>
                        <a:t>Resilient and adaptable in a dynamic environment. </a:t>
                      </a:r>
                      <a:endParaRPr lang="en-GB" sz="1000">
                        <a:latin typeface="Helvetica" panose="020B0604020202020204" pitchFamily="34" charset="0"/>
                        <a:cs typeface="Helvetica" panose="020B0604020202020204" pitchFamily="34" charset="0"/>
                      </a:endParaRPr>
                    </a:p>
                  </a:txBody>
                  <a:tcPr/>
                </a:tc>
                <a:tc>
                  <a:txBody>
                    <a:bodyPr/>
                    <a:lstStyle/>
                    <a:p>
                      <a:endParaRPr lang="en-GB"/>
                    </a:p>
                  </a:txBody>
                  <a:tcPr/>
                </a:tc>
                <a:extLst>
                  <a:ext uri="{0D108BD9-81ED-4DB2-BD59-A6C34878D82A}">
                    <a16:rowId xmlns:a16="http://schemas.microsoft.com/office/drawing/2014/main" val="2453053005"/>
                  </a:ext>
                </a:extLst>
              </a:tr>
            </a:tbl>
          </a:graphicData>
        </a:graphic>
      </p:graphicFrame>
      <p:sp>
        <p:nvSpPr>
          <p:cNvPr id="22" name="TextBox 21">
            <a:extLst>
              <a:ext uri="{FF2B5EF4-FFF2-40B4-BE49-F238E27FC236}">
                <a16:creationId xmlns:a16="http://schemas.microsoft.com/office/drawing/2014/main" id="{7923D5D8-AE2E-4525-92E0-882EDDA42707}"/>
              </a:ext>
            </a:extLst>
          </p:cNvPr>
          <p:cNvSpPr txBox="1"/>
          <p:nvPr/>
        </p:nvSpPr>
        <p:spPr>
          <a:xfrm>
            <a:off x="1746250" y="514350"/>
            <a:ext cx="1339850" cy="246221"/>
          </a:xfrm>
          <a:prstGeom prst="rect">
            <a:avLst/>
          </a:prstGeom>
          <a:noFill/>
        </p:spPr>
        <p:txBody>
          <a:bodyPr wrap="square" rtlCol="0">
            <a:spAutoFit/>
          </a:bodyPr>
          <a:lstStyle/>
          <a:p>
            <a:r>
              <a:rPr lang="en-US" sz="1000" b="1">
                <a:solidFill>
                  <a:srgbClr val="174876"/>
                </a:solidFill>
                <a:latin typeface="Helvetica" panose="020B0604020202020204" pitchFamily="34" charset="0"/>
                <a:cs typeface="Helvetica" panose="020B0604020202020204" pitchFamily="34" charset="0"/>
              </a:rPr>
              <a:t>ESSENTIAL</a:t>
            </a:r>
            <a:endParaRPr lang="en-GB" sz="1000" b="1">
              <a:solidFill>
                <a:srgbClr val="174876"/>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49938870-81F0-4952-8F95-17E357D77C33}"/>
              </a:ext>
            </a:extLst>
          </p:cNvPr>
          <p:cNvSpPr txBox="1"/>
          <p:nvPr/>
        </p:nvSpPr>
        <p:spPr>
          <a:xfrm>
            <a:off x="5738047" y="493407"/>
            <a:ext cx="1339850" cy="246221"/>
          </a:xfrm>
          <a:prstGeom prst="rect">
            <a:avLst/>
          </a:prstGeom>
          <a:noFill/>
        </p:spPr>
        <p:txBody>
          <a:bodyPr wrap="square" rtlCol="0">
            <a:spAutoFit/>
          </a:bodyPr>
          <a:lstStyle/>
          <a:p>
            <a:r>
              <a:rPr lang="en-US" sz="1000" b="1">
                <a:solidFill>
                  <a:srgbClr val="174876"/>
                </a:solidFill>
                <a:latin typeface="Helvetica" panose="020B0604020202020204" pitchFamily="34" charset="0"/>
                <a:cs typeface="Helvetica" panose="020B0604020202020204" pitchFamily="34" charset="0"/>
              </a:rPr>
              <a:t>DESIRABLE</a:t>
            </a:r>
            <a:endParaRPr lang="en-GB" sz="1000" b="1">
              <a:solidFill>
                <a:srgbClr val="174876"/>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F5E19A11-618D-4523-B9F2-EF49B219D2AD}"/>
              </a:ext>
            </a:extLst>
          </p:cNvPr>
          <p:cNvSpPr txBox="1"/>
          <p:nvPr/>
        </p:nvSpPr>
        <p:spPr>
          <a:xfrm>
            <a:off x="1689100" y="1470018"/>
            <a:ext cx="4048947" cy="2554545"/>
          </a:xfrm>
          <a:prstGeom prst="rect">
            <a:avLst/>
          </a:prstGeom>
          <a:noFill/>
        </p:spPr>
        <p:txBody>
          <a:bodyPr wrap="square" rtlCol="0">
            <a:spAutoFit/>
          </a:bodyPr>
          <a:lstStyle/>
          <a:p>
            <a:r>
              <a:rPr lang="en-GB" sz="1000">
                <a:latin typeface="Helvetica" panose="020B0604020202020204" pitchFamily="34" charset="0"/>
                <a:cs typeface="Helvetica" panose="020B0604020202020204" pitchFamily="34" charset="0"/>
              </a:rPr>
              <a:t>Experience in a leadership or senior management role within the voluntary, public, or private sector. </a:t>
            </a:r>
          </a:p>
          <a:p>
            <a:endParaRPr lang="en-GB" sz="1000">
              <a:latin typeface="Helvetica" panose="020B0604020202020204" pitchFamily="34" charset="0"/>
              <a:cs typeface="Helvetica" panose="020B0604020202020204" pitchFamily="34" charset="0"/>
            </a:endParaRPr>
          </a:p>
          <a:p>
            <a:r>
              <a:rPr lang="en-GB" sz="1000">
                <a:latin typeface="Helvetica" panose="020B0604020202020204" pitchFamily="34" charset="0"/>
                <a:cs typeface="Helvetica" panose="020B0604020202020204" pitchFamily="34" charset="0"/>
              </a:rPr>
              <a:t>Proven track record in programme development, implementation, and evaluation. </a:t>
            </a:r>
          </a:p>
          <a:p>
            <a:endParaRPr lang="en-GB" sz="1000">
              <a:latin typeface="Helvetica" panose="020B0604020202020204" pitchFamily="34" charset="0"/>
              <a:cs typeface="Helvetica" panose="020B0604020202020204" pitchFamily="34" charset="0"/>
            </a:endParaRPr>
          </a:p>
          <a:p>
            <a:r>
              <a:rPr lang="en-GB" sz="1000">
                <a:latin typeface="Helvetica" panose="020B0604020202020204" pitchFamily="34" charset="0"/>
                <a:cs typeface="Helvetica" panose="020B0604020202020204" pitchFamily="34" charset="0"/>
              </a:rPr>
              <a:t>Demonstrated success in stakeholder engagement and collaboration. </a:t>
            </a:r>
          </a:p>
          <a:p>
            <a:endParaRPr lang="en-GB" sz="1000">
              <a:latin typeface="Helvetica" panose="020B0604020202020204" pitchFamily="34" charset="0"/>
              <a:cs typeface="Helvetica" panose="020B0604020202020204" pitchFamily="34" charset="0"/>
            </a:endParaRPr>
          </a:p>
          <a:p>
            <a:r>
              <a:rPr lang="en-GB" sz="1000">
                <a:latin typeface="Helvetica" panose="020B0604020202020204" pitchFamily="34" charset="0"/>
                <a:cs typeface="Helvetica" panose="020B0604020202020204" pitchFamily="34" charset="0"/>
              </a:rPr>
              <a:t>Experience in fundraising or business development. </a:t>
            </a:r>
          </a:p>
          <a:p>
            <a:endParaRPr lang="en-GB" sz="1000">
              <a:latin typeface="Helvetica" panose="020B0604020202020204" pitchFamily="34" charset="0"/>
              <a:cs typeface="Helvetica" panose="020B0604020202020204" pitchFamily="34" charset="0"/>
            </a:endParaRPr>
          </a:p>
          <a:p>
            <a:r>
              <a:rPr lang="en-GB" sz="1000">
                <a:latin typeface="Helvetica" panose="020B0604020202020204" pitchFamily="34" charset="0"/>
                <a:cs typeface="Helvetica" panose="020B0604020202020204" pitchFamily="34" charset="0"/>
              </a:rPr>
              <a:t>Understanding the needs and challenges faced by the VCS in Ealing and Hounslow. </a:t>
            </a:r>
          </a:p>
          <a:p>
            <a:endParaRPr lang="en-GB" sz="1000">
              <a:latin typeface="Helvetica" panose="020B0604020202020204" pitchFamily="34" charset="0"/>
              <a:cs typeface="Helvetica" panose="020B0604020202020204" pitchFamily="34" charset="0"/>
            </a:endParaRPr>
          </a:p>
          <a:p>
            <a:r>
              <a:rPr lang="en-GB" sz="1000">
                <a:latin typeface="Helvetica" panose="020B0604020202020204" pitchFamily="34" charset="0"/>
                <a:cs typeface="Helvetica" panose="020B0604020202020204" pitchFamily="34" charset="0"/>
              </a:rPr>
              <a:t>Experience working with consortia or managing subcontractor relationships in compliance with procurement standards. </a:t>
            </a:r>
          </a:p>
        </p:txBody>
      </p:sp>
    </p:spTree>
    <p:extLst>
      <p:ext uri="{BB962C8B-B14F-4D97-AF65-F5344CB8AC3E}">
        <p14:creationId xmlns:p14="http://schemas.microsoft.com/office/powerpoint/2010/main" val="3583938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fc3bf7-3dfe-4fba-a25b-ffc2a8a04003">
      <Terms xmlns="http://schemas.microsoft.com/office/infopath/2007/PartnerControls"/>
    </lcf76f155ced4ddcb4097134ff3c332f>
    <TaxCatchAll xmlns="ab9da793-43b2-4ccb-adf6-cb2d954142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5AFBC80FC7234C80CC04A983E892C0" ma:contentTypeVersion="18" ma:contentTypeDescription="Create a new document." ma:contentTypeScope="" ma:versionID="4a774cd32a4ef52d8489e9f41e6f4f0a">
  <xsd:schema xmlns:xsd="http://www.w3.org/2001/XMLSchema" xmlns:xs="http://www.w3.org/2001/XMLSchema" xmlns:p="http://schemas.microsoft.com/office/2006/metadata/properties" xmlns:ns2="e9fc3bf7-3dfe-4fba-a25b-ffc2a8a04003" xmlns:ns3="ab9da793-43b2-4ccb-adf6-cb2d95414293" targetNamespace="http://schemas.microsoft.com/office/2006/metadata/properties" ma:root="true" ma:fieldsID="be0d7d18b917c6281940edb6f55a8639" ns2:_="" ns3:_="">
    <xsd:import namespace="e9fc3bf7-3dfe-4fba-a25b-ffc2a8a04003"/>
    <xsd:import namespace="ab9da793-43b2-4ccb-adf6-cb2d954142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c3bf7-3dfe-4fba-a25b-ffc2a8a04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46026f-6e14-4bae-ae58-38f850f121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9da793-43b2-4ccb-adf6-cb2d954142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92df1e-4153-40ac-93fb-643343f1139f}" ma:internalName="TaxCatchAll" ma:showField="CatchAllData" ma:web="ab9da793-43b2-4ccb-adf6-cb2d95414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F61C0-3961-49FA-A4F4-4E30A7EEAF58}">
  <ds:schemaRefs>
    <ds:schemaRef ds:uri="ab9da793-43b2-4ccb-adf6-cb2d95414293"/>
    <ds:schemaRef ds:uri="e9fc3bf7-3dfe-4fba-a25b-ffc2a8a040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3F8A10-76E2-462E-BB7A-510BC2F106B0}">
  <ds:schemaRefs>
    <ds:schemaRef ds:uri="http://schemas.microsoft.com/sharepoint/v3/contenttype/forms"/>
  </ds:schemaRefs>
</ds:datastoreItem>
</file>

<file path=customXml/itemProps3.xml><?xml version="1.0" encoding="utf-8"?>
<ds:datastoreItem xmlns:ds="http://schemas.openxmlformats.org/officeDocument/2006/customXml" ds:itemID="{6DBC051D-E2AA-48C8-AD77-ACD99C3FA872}">
  <ds:schemaRefs>
    <ds:schemaRef ds:uri="ab9da793-43b2-4ccb-adf6-cb2d95414293"/>
    <ds:schemaRef ds:uri="e9fc3bf7-3dfe-4fba-a25b-ffc2a8a04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1614</Words>
  <Application>Microsoft Office PowerPoint</Application>
  <PresentationFormat>A4 Paper (210x297 mm)</PresentationFormat>
  <Paragraphs>177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Cray</dc:creator>
  <cp:lastModifiedBy>Gurpreet Rana</cp:lastModifiedBy>
  <cp:revision>8</cp:revision>
  <dcterms:created xsi:type="dcterms:W3CDTF">2021-06-28T12:38:24Z</dcterms:created>
  <dcterms:modified xsi:type="dcterms:W3CDTF">2025-02-04T16:55:35Z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0x0101001D5AFBC80FC7234C80CC04A983E892C0</vt:lpwstr>
  </property>
  <property fmtid="{D5CDD505-2E9C-101B-9397-08002B2CF9AE}" pid="3" name="MediaServiceImageTags">
    <vt:lpwstr/>
  </property>
</Properties>
</file>