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3" r:id="rId7"/>
    <p:sldId id="261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203"/>
    <a:srgbClr val="ECEDC4"/>
    <a:srgbClr val="C24F02"/>
    <a:srgbClr val="B21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2D8DAA-71F4-4067-9385-CD0F62346EB0}" v="1" dt="2024-11-26T10:56:39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le Woolf" userId="3c1d4858-98b9-4262-b655-0c7313c6fd8c" providerId="ADAL" clId="{F92D8DAA-71F4-4067-9385-CD0F62346EB0}"/>
    <pc:docChg chg="undo custSel addSld modSld">
      <pc:chgData name="Gabrielle Woolf" userId="3c1d4858-98b9-4262-b655-0c7313c6fd8c" providerId="ADAL" clId="{F92D8DAA-71F4-4067-9385-CD0F62346EB0}" dt="2024-11-26T10:56:39.108" v="401" actId="20577"/>
      <pc:docMkLst>
        <pc:docMk/>
      </pc:docMkLst>
      <pc:sldChg chg="modSp mod">
        <pc:chgData name="Gabrielle Woolf" userId="3c1d4858-98b9-4262-b655-0c7313c6fd8c" providerId="ADAL" clId="{F92D8DAA-71F4-4067-9385-CD0F62346EB0}" dt="2024-11-26T10:48:01.335" v="326" actId="20577"/>
        <pc:sldMkLst>
          <pc:docMk/>
          <pc:sldMk cId="4222904092" sldId="259"/>
        </pc:sldMkLst>
        <pc:spChg chg="mod">
          <ac:chgData name="Gabrielle Woolf" userId="3c1d4858-98b9-4262-b655-0c7313c6fd8c" providerId="ADAL" clId="{F92D8DAA-71F4-4067-9385-CD0F62346EB0}" dt="2024-11-26T10:48:01.335" v="326" actId="20577"/>
          <ac:spMkLst>
            <pc:docMk/>
            <pc:sldMk cId="4222904092" sldId="259"/>
            <ac:spMk id="3" creationId="{BB86DA7B-DD6D-7EB2-F7EA-68E3F08C6921}"/>
          </ac:spMkLst>
        </pc:spChg>
      </pc:sldChg>
      <pc:sldChg chg="modSp mod">
        <pc:chgData name="Gabrielle Woolf" userId="3c1d4858-98b9-4262-b655-0c7313c6fd8c" providerId="ADAL" clId="{F92D8DAA-71F4-4067-9385-CD0F62346EB0}" dt="2024-11-26T10:56:39.108" v="401" actId="20577"/>
        <pc:sldMkLst>
          <pc:docMk/>
          <pc:sldMk cId="1120842595" sldId="260"/>
        </pc:sldMkLst>
        <pc:spChg chg="mod">
          <ac:chgData name="Gabrielle Woolf" userId="3c1d4858-98b9-4262-b655-0c7313c6fd8c" providerId="ADAL" clId="{F92D8DAA-71F4-4067-9385-CD0F62346EB0}" dt="2024-11-26T10:56:39.108" v="401" actId="20577"/>
          <ac:spMkLst>
            <pc:docMk/>
            <pc:sldMk cId="1120842595" sldId="260"/>
            <ac:spMk id="3" creationId="{BB86DA7B-DD6D-7EB2-F7EA-68E3F08C6921}"/>
          </ac:spMkLst>
        </pc:spChg>
        <pc:picChg chg="mod">
          <ac:chgData name="Gabrielle Woolf" userId="3c1d4858-98b9-4262-b655-0c7313c6fd8c" providerId="ADAL" clId="{F92D8DAA-71F4-4067-9385-CD0F62346EB0}" dt="2024-11-26T10:56:24.256" v="395" actId="1076"/>
          <ac:picMkLst>
            <pc:docMk/>
            <pc:sldMk cId="1120842595" sldId="260"/>
            <ac:picMk id="8" creationId="{5C38F778-B9BB-DF5B-157E-98C9ED6E59D9}"/>
          </ac:picMkLst>
        </pc:picChg>
      </pc:sldChg>
      <pc:sldChg chg="modSp mod">
        <pc:chgData name="Gabrielle Woolf" userId="3c1d4858-98b9-4262-b655-0c7313c6fd8c" providerId="ADAL" clId="{F92D8DAA-71F4-4067-9385-CD0F62346EB0}" dt="2024-11-26T10:43:13.322" v="71" actId="27636"/>
        <pc:sldMkLst>
          <pc:docMk/>
          <pc:sldMk cId="612457674" sldId="261"/>
        </pc:sldMkLst>
        <pc:spChg chg="mod">
          <ac:chgData name="Gabrielle Woolf" userId="3c1d4858-98b9-4262-b655-0c7313c6fd8c" providerId="ADAL" clId="{F92D8DAA-71F4-4067-9385-CD0F62346EB0}" dt="2024-11-26T10:43:13.322" v="71" actId="27636"/>
          <ac:spMkLst>
            <pc:docMk/>
            <pc:sldMk cId="612457674" sldId="261"/>
            <ac:spMk id="3" creationId="{BB86DA7B-DD6D-7EB2-F7EA-68E3F08C6921}"/>
          </ac:spMkLst>
        </pc:spChg>
      </pc:sldChg>
      <pc:sldChg chg="modSp add mod">
        <pc:chgData name="Gabrielle Woolf" userId="3c1d4858-98b9-4262-b655-0c7313c6fd8c" providerId="ADAL" clId="{F92D8DAA-71F4-4067-9385-CD0F62346EB0}" dt="2024-11-26T10:48:44.968" v="348" actId="20577"/>
        <pc:sldMkLst>
          <pc:docMk/>
          <pc:sldMk cId="4110570776" sldId="263"/>
        </pc:sldMkLst>
        <pc:spChg chg="mod">
          <ac:chgData name="Gabrielle Woolf" userId="3c1d4858-98b9-4262-b655-0c7313c6fd8c" providerId="ADAL" clId="{F92D8DAA-71F4-4067-9385-CD0F62346EB0}" dt="2024-11-26T10:48:44.968" v="348" actId="20577"/>
          <ac:spMkLst>
            <pc:docMk/>
            <pc:sldMk cId="4110570776" sldId="263"/>
            <ac:spMk id="3" creationId="{BB86DA7B-DD6D-7EB2-F7EA-68E3F08C69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4B5D-478B-368A-F912-90EE0657F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22715-E0F6-8E79-2465-8EC15ED7E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60AD0-029F-5065-6692-212E08F6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10239-C5A7-5C28-C37C-CB15B10C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0C909-8109-8270-FC07-50193BB0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3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C27C-0787-DCE3-A275-6AB835C48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44180-E625-CAC8-20D7-B56D0E92C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23CA8-7450-DB22-78D9-050941F6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04F7C-FD02-8798-FE2D-A2048322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A77D9-2F6B-AB77-4420-9D6FEB19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1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D65E3-AD0B-EC5D-365E-D6D45C067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75FE1-5E6F-4146-F1EE-A429CA76A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3DCB2-0C68-9118-6EE3-80DF65B9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A4FBD-C4F7-DA3A-BDFA-8B6017B2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A1408-B20B-25E5-A546-F34E3DB02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16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C1D1-1922-2654-163A-B8FECB3C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DFC8E-3698-7FBA-6ECC-A94833E83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EB259-88A2-5E2E-1AE3-EA399C885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A5D30-D500-7273-D745-ABEE7CD4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90FA0-8232-4850-DB87-9EC97862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3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7EE71-9032-28E9-737B-C4CD328D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60045-AEC9-B48A-A2DD-53B8441A7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6DDE-2967-BDC3-E108-D5BC081A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580FE-7C93-A1C3-2A03-A8A6B1C3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01130-F412-A0BF-18B0-6F27309E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66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DA72-AC44-EB79-5BD4-164EA4AE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F8847-4DAD-A728-2229-E6680716F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15D75D-3210-3224-A281-7F32A09AF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1E374-95AB-A6BB-E600-EC76622D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2CEA5-FE8D-B014-F6A9-AB3AF857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D215A-0069-BB51-5758-6DB91C1A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4E75-89E3-C0C3-B619-EF0F18C6A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7C89C-14A4-C768-903C-092096BCE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F877E-2F40-BC55-1BBC-EDA67BE5C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5D7C6-C71C-E335-96DD-F8F8A4055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DFB1D-ACC4-00A5-9A6C-D9E5F415E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88212-6228-E50D-AAA8-00B40769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31409B-8F5E-08E6-B797-0A4BD03B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1C1E2-F00F-BA39-A249-72115B318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02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C3378-BC37-4075-5B8B-078B290EF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5594C-84A9-2ABE-F4E2-22F8D318B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A8139-6F49-7D67-399A-7756BDF00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49C31-CABC-F800-A802-8DC2BC79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5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FB10D9-2523-26B9-C89F-A8DDC5A1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9CB0E5-75DF-06AD-0935-897E79A2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FB3CE-053F-0717-333F-6DEAC994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0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3E93-BB0A-88C0-DFD9-02E17047A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4A9F4-0103-37B2-1B0A-8878E4B9E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41523-FFA2-B16F-4532-913ADA1CF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51E62-E78A-0CB0-8F28-6A4EE840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46878-5DA9-D339-F0F6-6C38E2FF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F58C0-657D-6E69-2096-D9C03235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09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8A73-8C6D-A049-90AC-B98E1CE9B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C15889-DAD1-EBA6-C1D5-78B05BCD9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DE186-F3D0-F921-BB79-137A2FD8B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EFEFC-0929-3BDD-2F8B-70B92034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C9576-C7F4-2BB6-3512-D0C0217D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2117B-9B59-9313-59DA-0543FB254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3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CB4EA-AB71-5297-B9EC-6A1A9A85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FFF7A-1C1B-2105-AF13-E67665E39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BCB5B-8AD0-3B2A-FABD-456BAB154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75D7B2-421C-4A41-8406-3E1E686A16B3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EB869-D64C-490B-D43A-DE851504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5FCB3-909B-9358-1111-F47201D57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F9AF59-44A5-48DD-8EB7-F7CE2D91B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1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evelopment@ehcvs.org.uk" TargetMode="External"/><Relationship Id="rId2" Type="http://schemas.openxmlformats.org/officeDocument/2006/relationships/hyperlink" Target="https://ehcvs.org.uk/project/ealing-roots-and-wing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ase Study | Ealing Council and MRI Housing Options - MRI Software | UK">
            <a:extLst>
              <a:ext uri="{FF2B5EF4-FFF2-40B4-BE49-F238E27FC236}">
                <a16:creationId xmlns:a16="http://schemas.microsoft.com/office/drawing/2014/main" id="{40F1C909-4D9E-4D0B-B741-061C8DFCF5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8" t="29146" r="23879" b="31267"/>
          <a:stretch/>
        </p:blipFill>
        <p:spPr bwMode="auto">
          <a:xfrm>
            <a:off x="9715261" y="6034378"/>
            <a:ext cx="1240971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74FB12-692F-B891-AFE1-262F68FD1F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008" y="6034378"/>
            <a:ext cx="1524919" cy="8076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4050712-2CE3-7DDB-B33E-2651837D6E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461" y="6250932"/>
            <a:ext cx="1390015" cy="462915"/>
          </a:xfrm>
          <a:prstGeom prst="rect">
            <a:avLst/>
          </a:prstGeom>
        </p:spPr>
      </p:pic>
      <p:pic>
        <p:nvPicPr>
          <p:cNvPr id="3" name="Picture 2" descr="A logo with wings and roots&#10;&#10;Description automatically generated">
            <a:extLst>
              <a:ext uri="{FF2B5EF4-FFF2-40B4-BE49-F238E27FC236}">
                <a16:creationId xmlns:a16="http://schemas.microsoft.com/office/drawing/2014/main" id="{B82345A9-9C88-DDDF-123B-ACDEC13819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0"/>
          </a:xfrm>
          <a:prstGeom prst="rect">
            <a:avLst/>
          </a:prstGeom>
        </p:spPr>
      </p:pic>
      <p:pic>
        <p:nvPicPr>
          <p:cNvPr id="4" name="Picture 3" descr="A purple and orange text&#10;&#10;Description automatically generated">
            <a:extLst>
              <a:ext uri="{FF2B5EF4-FFF2-40B4-BE49-F238E27FC236}">
                <a16:creationId xmlns:a16="http://schemas.microsoft.com/office/drawing/2014/main" id="{5FA3FB4D-ABD5-E588-33AF-A6FFC4D786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643" y="6196112"/>
            <a:ext cx="998580" cy="5296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067615-6D7A-01F8-4C57-0FDBBA3D71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671" y="6106016"/>
            <a:ext cx="1354041" cy="66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5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D492C-B217-1BEE-5403-8762FCA61A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D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DA7B-DD6D-7EB2-F7EA-68E3F08C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633"/>
            <a:ext cx="10515600" cy="543242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5300" b="1" dirty="0">
                <a:solidFill>
                  <a:srgbClr val="215203"/>
                </a:solidFill>
                <a:latin typeface="Montserrat" pitchFamily="2" charset="0"/>
              </a:rPr>
              <a:t>Are you a Black-led community organisation in Ealing dedicated to health and wellbeing</a:t>
            </a:r>
            <a:r>
              <a:rPr lang="en-GB" sz="6300" b="1" dirty="0">
                <a:solidFill>
                  <a:srgbClr val="215203"/>
                </a:solidFill>
                <a:latin typeface="Montserrat" pitchFamily="2" charset="0"/>
              </a:rPr>
              <a:t>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The Ealing Roots &amp; Wings Grant Programme is here to support your work and amplify your impact.  </a:t>
            </a:r>
          </a:p>
          <a:p>
            <a:pPr marL="0" indent="0">
              <a:buNone/>
            </a:pPr>
            <a:endParaRPr lang="en-GB" dirty="0">
              <a:latin typeface="Montserrat" pitchFamily="2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215203"/>
                </a:solidFill>
                <a:latin typeface="Montserrat" pitchFamily="2" charset="0"/>
              </a:rPr>
              <a:t>Why?</a:t>
            </a:r>
            <a:endParaRPr lang="en-GB" dirty="0">
              <a:latin typeface="Montserrat" pitchFamily="2" charset="0"/>
            </a:endParaRPr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Need for greater representation of the African and Caribbean communities in health service decision making. </a:t>
            </a:r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Need to improving funding for African and Caribbean communities. </a:t>
            </a:r>
          </a:p>
          <a:p>
            <a:pPr marL="0" indent="0">
              <a:buNone/>
            </a:pPr>
            <a:endParaRPr lang="en-GB" dirty="0">
              <a:latin typeface="Montserrat" pitchFamily="2" charset="0"/>
            </a:endParaRPr>
          </a:p>
        </p:txBody>
      </p:sp>
      <p:pic>
        <p:nvPicPr>
          <p:cNvPr id="10" name="Picture 9" descr="A logo with colorful wings&#10;&#10;Description automatically generated">
            <a:extLst>
              <a:ext uri="{FF2B5EF4-FFF2-40B4-BE49-F238E27FC236}">
                <a16:creationId xmlns:a16="http://schemas.microsoft.com/office/drawing/2014/main" id="{59995C75-B8B3-30A3-25F4-F30522F59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2"/>
          <a:stretch/>
        </p:blipFill>
        <p:spPr>
          <a:xfrm>
            <a:off x="10662588" y="5432425"/>
            <a:ext cx="1627384" cy="126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0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D492C-B217-1BEE-5403-8762FCA61A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D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DA7B-DD6D-7EB2-F7EA-68E3F08C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633"/>
            <a:ext cx="10515600" cy="543242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5300" b="1" dirty="0">
                <a:solidFill>
                  <a:srgbClr val="215203"/>
                </a:solidFill>
                <a:latin typeface="Montserrat" pitchFamily="2" charset="0"/>
              </a:rPr>
              <a:t>What’s included?</a:t>
            </a:r>
            <a:endParaRPr lang="en-GB" sz="6300" b="1" dirty="0">
              <a:solidFill>
                <a:srgbClr val="215203"/>
              </a:solidFill>
              <a:latin typeface="Montserrat" pitchFamily="2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✅ £5,000 grant to support your projects  </a:t>
            </a:r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✅ Peer research training for a team member (plus compensation for their time!)  </a:t>
            </a:r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✅ Access to networks and tailored training opportunities  </a:t>
            </a:r>
          </a:p>
          <a:p>
            <a:pPr marL="0" indent="0">
              <a:buNone/>
            </a:pPr>
            <a:r>
              <a:rPr lang="en-GB" dirty="0">
                <a:latin typeface="Montserrat" pitchFamily="2" charset="0"/>
              </a:rPr>
              <a:t>✅ Participation in listening circles to address healthcare challenges </a:t>
            </a:r>
          </a:p>
        </p:txBody>
      </p:sp>
      <p:pic>
        <p:nvPicPr>
          <p:cNvPr id="10" name="Picture 9" descr="A logo with colorful wings&#10;&#10;Description automatically generated">
            <a:extLst>
              <a:ext uri="{FF2B5EF4-FFF2-40B4-BE49-F238E27FC236}">
                <a16:creationId xmlns:a16="http://schemas.microsoft.com/office/drawing/2014/main" id="{59995C75-B8B3-30A3-25F4-F30522F59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2"/>
          <a:stretch/>
        </p:blipFill>
        <p:spPr>
          <a:xfrm>
            <a:off x="10662588" y="5432425"/>
            <a:ext cx="1627384" cy="126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7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D492C-B217-1BEE-5403-8762FCA61A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D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DA7B-DD6D-7EB2-F7EA-68E3F08C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736" y="523136"/>
            <a:ext cx="10515600" cy="6023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215203"/>
                </a:solidFill>
                <a:latin typeface="Montserrat" pitchFamily="2" charset="0"/>
              </a:rPr>
              <a:t>What is peer research training?</a:t>
            </a:r>
          </a:p>
          <a:p>
            <a:pPr marL="0" indent="0">
              <a:buNone/>
            </a:pP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600" dirty="0">
                <a:effectLst/>
                <a:latin typeface="Montserrat" pitchFamily="2" charset="0"/>
                <a:ea typeface="Aptos" panose="020B0004020202020204" pitchFamily="34" charset="0"/>
                <a:cs typeface="Aptos" panose="020B0004020202020204" pitchFamily="34" charset="0"/>
              </a:rPr>
              <a:t>“Peer researchers use their lived experience and understanding of a community to help generate information about their peers for research purposes”.</a:t>
            </a:r>
          </a:p>
          <a:p>
            <a:pPr>
              <a:lnSpc>
                <a:spcPct val="120000"/>
              </a:lnSpc>
            </a:pPr>
            <a:r>
              <a:rPr lang="en-GB" sz="2600" dirty="0">
                <a:effectLst/>
                <a:latin typeface="Montserrat" pitchFamily="2" charset="0"/>
                <a:ea typeface="Aptos" panose="020B0004020202020204" pitchFamily="34" charset="0"/>
                <a:cs typeface="Aptos" panose="020B0004020202020204" pitchFamily="34" charset="0"/>
              </a:rPr>
              <a:t>Develop skills to design and lead your own peer research project, tailored to your interests or co-designed with your community or team. </a:t>
            </a:r>
          </a:p>
          <a:p>
            <a:pPr>
              <a:lnSpc>
                <a:spcPct val="120000"/>
              </a:lnSpc>
            </a:pPr>
            <a:r>
              <a:rPr lang="en-GB" sz="2600" dirty="0">
                <a:effectLst/>
                <a:latin typeface="Montserrat" pitchFamily="2" charset="0"/>
                <a:ea typeface="Aptos" panose="020B0004020202020204" pitchFamily="34" charset="0"/>
                <a:cs typeface="Aptos" panose="020B0004020202020204" pitchFamily="34" charset="0"/>
              </a:rPr>
              <a:t>Clarify research objectives, map out fieldwork, and uncover insights that contribute to meaningful, community-led solutions.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600" b="1" dirty="0">
                <a:solidFill>
                  <a:srgbClr val="215203"/>
                </a:solidFill>
                <a:effectLst/>
                <a:latin typeface="Montserrat" pitchFamily="2" charset="0"/>
                <a:ea typeface="Aptos" panose="020B0004020202020204" pitchFamily="34" charset="0"/>
                <a:cs typeface="Aptos" panose="020B0004020202020204" pitchFamily="34" charset="0"/>
              </a:rPr>
              <a:t>How much time will it take?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600" dirty="0">
                <a:latin typeface="Montserrat" pitchFamily="2" charset="0"/>
                <a:ea typeface="Aptos" panose="020B0004020202020204" pitchFamily="34" charset="0"/>
                <a:cs typeface="Aptos" panose="020B0004020202020204" pitchFamily="34" charset="0"/>
              </a:rPr>
              <a:t>You will be compensated for up to 106 hours spent on the peer research programme – covering time spent in training sessions, undertaking fieldwork, analysing data, and sharing findings.</a:t>
            </a:r>
            <a:endParaRPr lang="en-GB" sz="2600" dirty="0">
              <a:effectLst/>
              <a:latin typeface="Montserrat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2" name="Picture 1" descr="A logo with colorful wings&#10;&#10;Description automatically generated">
            <a:extLst>
              <a:ext uri="{FF2B5EF4-FFF2-40B4-BE49-F238E27FC236}">
                <a16:creationId xmlns:a16="http://schemas.microsoft.com/office/drawing/2014/main" id="{08206ACF-23FE-ED36-0891-35F15145A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2"/>
          <a:stretch/>
        </p:blipFill>
        <p:spPr>
          <a:xfrm>
            <a:off x="10662588" y="5432425"/>
            <a:ext cx="1627384" cy="126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5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D492C-B217-1BEE-5403-8762FCA61A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D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DA7B-DD6D-7EB2-F7EA-68E3F08C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736" y="756104"/>
            <a:ext cx="10515600" cy="5432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100" b="1" dirty="0">
                <a:solidFill>
                  <a:srgbClr val="215203"/>
                </a:solidFill>
                <a:latin typeface="Montserrat" pitchFamily="2" charset="0"/>
              </a:rPr>
              <a:t>Who can apply?</a:t>
            </a:r>
          </a:p>
          <a:p>
            <a:pPr>
              <a:lnSpc>
                <a:spcPct val="150000"/>
              </a:lnSpc>
            </a:pPr>
            <a:endParaRPr lang="en-GB" sz="2400" dirty="0"/>
          </a:p>
          <a:p>
            <a:pPr>
              <a:lnSpc>
                <a:spcPct val="100000"/>
              </a:lnSpc>
            </a:pPr>
            <a:r>
              <a:rPr lang="en-GB" sz="2400" dirty="0">
                <a:latin typeface="Montserrat" pitchFamily="2" charset="0"/>
              </a:rPr>
              <a:t>Small community organisations, charities, or voluntary groups with an annual turnover under £200,000  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Montserrat" pitchFamily="2" charset="0"/>
              </a:rPr>
              <a:t>Organisations with at least 50% of  board members or leadership who identify as Black ethnicity (African or Caribbean heritage)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Montserrat" pitchFamily="2" charset="0"/>
              </a:rPr>
              <a:t>Groups delivering activity to improve health and wellbeing - including activity to improve physical health, mental health, social connection, education, employability or financial wellbeing</a:t>
            </a:r>
          </a:p>
        </p:txBody>
      </p:sp>
      <p:pic>
        <p:nvPicPr>
          <p:cNvPr id="2" name="Picture 1" descr="A logo with colorful wings&#10;&#10;Description automatically generated">
            <a:extLst>
              <a:ext uri="{FF2B5EF4-FFF2-40B4-BE49-F238E27FC236}">
                <a16:creationId xmlns:a16="http://schemas.microsoft.com/office/drawing/2014/main" id="{4815077C-488D-FCFF-8DC8-9EA0AFD0E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2"/>
          <a:stretch/>
        </p:blipFill>
        <p:spPr>
          <a:xfrm>
            <a:off x="10662588" y="5432425"/>
            <a:ext cx="1627384" cy="126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78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D492C-B217-1BEE-5403-8762FCA61A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D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ADBA95-D075-9D8B-F1D2-1B43640A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100" b="1" dirty="0">
                <a:solidFill>
                  <a:srgbClr val="215203"/>
                </a:solidFill>
                <a:latin typeface="Montserrat" pitchFamily="2" charset="0"/>
              </a:rPr>
              <a:t>How to apply and 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DA7B-DD6D-7EB2-F7EA-68E3F08C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81261"/>
          </a:xfrm>
        </p:spPr>
        <p:txBody>
          <a:bodyPr>
            <a:normAutofit/>
          </a:bodyPr>
          <a:lstStyle/>
          <a:p>
            <a:r>
              <a:rPr lang="en-GB" dirty="0">
                <a:latin typeface="Montserrat" pitchFamily="2" charset="0"/>
              </a:rPr>
              <a:t>Applications open: </a:t>
            </a:r>
            <a:r>
              <a:rPr lang="en-GB" b="1" dirty="0">
                <a:latin typeface="Montserrat" pitchFamily="2" charset="0"/>
              </a:rPr>
              <a:t>2</a:t>
            </a:r>
            <a:r>
              <a:rPr lang="en-GB" b="1" baseline="30000" dirty="0">
                <a:latin typeface="Montserrat" pitchFamily="2" charset="0"/>
              </a:rPr>
              <a:t>nd</a:t>
            </a:r>
            <a:r>
              <a:rPr lang="en-GB" b="1" dirty="0">
                <a:latin typeface="Montserrat" pitchFamily="2" charset="0"/>
              </a:rPr>
              <a:t> December to 20</a:t>
            </a:r>
            <a:r>
              <a:rPr lang="en-GB" b="1" baseline="30000" dirty="0">
                <a:latin typeface="Montserrat" pitchFamily="2" charset="0"/>
              </a:rPr>
              <a:t>th</a:t>
            </a:r>
            <a:r>
              <a:rPr lang="en-GB" b="1" dirty="0">
                <a:latin typeface="Montserrat" pitchFamily="2" charset="0"/>
              </a:rPr>
              <a:t> January </a:t>
            </a:r>
          </a:p>
          <a:p>
            <a:r>
              <a:rPr lang="en-GB" dirty="0">
                <a:latin typeface="Montserrat" pitchFamily="2" charset="0"/>
              </a:rPr>
              <a:t>Link to apply: </a:t>
            </a:r>
            <a:r>
              <a:rPr lang="en-GB" dirty="0">
                <a:latin typeface="Montserrat" pitchFamily="2" charset="0"/>
                <a:hlinkClick r:id="rId2"/>
              </a:rPr>
              <a:t>https://ehcvs.org.uk/project/ealing-roots-and-wings/</a:t>
            </a:r>
            <a:r>
              <a:rPr lang="en-GB" dirty="0">
                <a:latin typeface="Montserrat" pitchFamily="2" charset="0"/>
              </a:rPr>
              <a:t> </a:t>
            </a:r>
          </a:p>
          <a:p>
            <a:r>
              <a:rPr lang="en-GB" dirty="0">
                <a:latin typeface="Montserrat" pitchFamily="2" charset="0"/>
              </a:rPr>
              <a:t>EHCVS AGM 2</a:t>
            </a:r>
            <a:r>
              <a:rPr lang="en-GB" baseline="30000" dirty="0">
                <a:latin typeface="Montserrat" pitchFamily="2" charset="0"/>
              </a:rPr>
              <a:t>nd</a:t>
            </a:r>
            <a:r>
              <a:rPr lang="en-GB" dirty="0">
                <a:latin typeface="Montserrat" pitchFamily="2" charset="0"/>
              </a:rPr>
              <a:t> December</a:t>
            </a:r>
          </a:p>
          <a:p>
            <a:r>
              <a:rPr lang="en-GB" dirty="0">
                <a:latin typeface="Montserrat" pitchFamily="2" charset="0"/>
              </a:rPr>
              <a:t>Two information sessions: </a:t>
            </a:r>
          </a:p>
          <a:p>
            <a:pPr lvl="1"/>
            <a:r>
              <a:rPr lang="en-GB" dirty="0">
                <a:latin typeface="Montserrat" pitchFamily="2" charset="0"/>
              </a:rPr>
              <a:t>Thursday 5</a:t>
            </a:r>
            <a:r>
              <a:rPr lang="en-GB" baseline="30000" dirty="0">
                <a:latin typeface="Montserrat" pitchFamily="2" charset="0"/>
              </a:rPr>
              <a:t>th</a:t>
            </a:r>
            <a:r>
              <a:rPr lang="en-GB" dirty="0">
                <a:latin typeface="Montserrat" pitchFamily="2" charset="0"/>
              </a:rPr>
              <a:t> December 12-1:30pm</a:t>
            </a:r>
          </a:p>
          <a:p>
            <a:pPr lvl="1"/>
            <a:r>
              <a:rPr lang="en-GB" dirty="0">
                <a:latin typeface="Montserrat" pitchFamily="2" charset="0"/>
              </a:rPr>
              <a:t>Monday 9</a:t>
            </a:r>
            <a:r>
              <a:rPr lang="en-GB" baseline="30000" dirty="0">
                <a:latin typeface="Montserrat" pitchFamily="2" charset="0"/>
              </a:rPr>
              <a:t>th</a:t>
            </a:r>
            <a:r>
              <a:rPr lang="en-GB" dirty="0">
                <a:latin typeface="Montserrat" pitchFamily="2" charset="0"/>
              </a:rPr>
              <a:t> December 1-2:30pm	</a:t>
            </a:r>
          </a:p>
          <a:p>
            <a:endParaRPr lang="en-GB" dirty="0">
              <a:latin typeface="Montserrat" pitchFamily="2" charset="0"/>
            </a:endParaRPr>
          </a:p>
          <a:p>
            <a:r>
              <a:rPr lang="en-GB" dirty="0">
                <a:latin typeface="Montserrat" pitchFamily="2" charset="0"/>
              </a:rPr>
              <a:t>For queries, please email: </a:t>
            </a:r>
            <a:r>
              <a:rPr lang="en-GB" dirty="0">
                <a:latin typeface="Montserrat" pitchFamily="2" charset="0"/>
                <a:hlinkClick r:id="rId3"/>
              </a:rPr>
              <a:t>development@ehcvs.org</a:t>
            </a:r>
            <a:r>
              <a:rPr lang="en-GB">
                <a:latin typeface="Montserrat" pitchFamily="2" charset="0"/>
                <a:hlinkClick r:id="rId3"/>
              </a:rPr>
              <a:t>.uk</a:t>
            </a:r>
            <a:r>
              <a:rPr lang="en-GB">
                <a:latin typeface="Montserrat" pitchFamily="2" charset="0"/>
              </a:rPr>
              <a:t> </a:t>
            </a:r>
            <a:endParaRPr lang="en-GB" dirty="0">
              <a:latin typeface="Montserrat" pitchFamily="2" charset="0"/>
            </a:endParaRPr>
          </a:p>
        </p:txBody>
      </p:sp>
      <p:pic>
        <p:nvPicPr>
          <p:cNvPr id="4" name="Picture 3" descr="A logo with colorful wings&#10;&#10;Description automatically generated">
            <a:extLst>
              <a:ext uri="{FF2B5EF4-FFF2-40B4-BE49-F238E27FC236}">
                <a16:creationId xmlns:a16="http://schemas.microsoft.com/office/drawing/2014/main" id="{CEC39DDE-9AC3-6C91-2EB8-D0A94BE191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2"/>
          <a:stretch/>
        </p:blipFill>
        <p:spPr>
          <a:xfrm>
            <a:off x="10662588" y="5432425"/>
            <a:ext cx="1627384" cy="12665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38F778-B9BB-DF5B-157E-98C9ED6E59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4986" y="2980761"/>
            <a:ext cx="1970988" cy="197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42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F7BE4FA2BC8F4CBAF8F9C1D613456E" ma:contentTypeVersion="18" ma:contentTypeDescription="Create a new document." ma:contentTypeScope="" ma:versionID="1d1c562c9ff709400be4c1514880557d">
  <xsd:schema xmlns:xsd="http://www.w3.org/2001/XMLSchema" xmlns:xs="http://www.w3.org/2001/XMLSchema" xmlns:p="http://schemas.microsoft.com/office/2006/metadata/properties" xmlns:ns2="a3005b19-d95f-466a-bb40-897a8799f05e" xmlns:ns3="90e4ba4d-d569-46e2-8e30-3edf0769a660" targetNamespace="http://schemas.microsoft.com/office/2006/metadata/properties" ma:root="true" ma:fieldsID="44e419f3e07a3f6d10ec15abc1342e58" ns2:_="" ns3:_="">
    <xsd:import namespace="a3005b19-d95f-466a-bb40-897a8799f05e"/>
    <xsd:import namespace="90e4ba4d-d569-46e2-8e30-3edf0769a6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05b19-d95f-466a-bb40-897a8799f0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65efd349-4fc2-4c40-bc86-6aac66f77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e4ba4d-d569-46e2-8e30-3edf0769a6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4201bd1-6575-4c8d-bc0d-a0625efeeed9}" ma:internalName="TaxCatchAll" ma:showField="CatchAllData" ma:web="90e4ba4d-d569-46e2-8e30-3edf0769a6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005b19-d95f-466a-bb40-897a8799f05e">
      <Terms xmlns="http://schemas.microsoft.com/office/infopath/2007/PartnerControls"/>
    </lcf76f155ced4ddcb4097134ff3c332f>
    <TaxCatchAll xmlns="90e4ba4d-d569-46e2-8e30-3edf0769a660" xsi:nil="true"/>
  </documentManagement>
</p:properties>
</file>

<file path=customXml/itemProps1.xml><?xml version="1.0" encoding="utf-8"?>
<ds:datastoreItem xmlns:ds="http://schemas.openxmlformats.org/officeDocument/2006/customXml" ds:itemID="{DC061920-77C3-4BCC-A6BB-7D2AAE4F5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005b19-d95f-466a-bb40-897a8799f05e"/>
    <ds:schemaRef ds:uri="90e4ba4d-d569-46e2-8e30-3edf0769a6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1356B6-CEF1-4DC4-A494-DADD5D2D94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62F796-91E2-4ECE-A1A5-2FF109F794DC}">
  <ds:schemaRefs>
    <ds:schemaRef ds:uri="http://schemas.microsoft.com/office/2006/metadata/properties"/>
    <ds:schemaRef ds:uri="http://schemas.microsoft.com/office/infopath/2007/PartnerControls"/>
    <ds:schemaRef ds:uri="a3005b19-d95f-466a-bb40-897a8799f05e"/>
    <ds:schemaRef ds:uri="90e4ba4d-d569-46e2-8e30-3edf0769a66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345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apply and further information</vt:lpstr>
    </vt:vector>
  </TitlesOfParts>
  <Company>London Borough of Ealing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Gabrielle Woolf</dc:creator>
  <cp:lastModifiedBy>Gabrielle Woolf</cp:lastModifiedBy>
  <cp:revision>4</cp:revision>
  <dcterms:created xsi:type="dcterms:W3CDTF">2024-11-19T10:33:27Z</dcterms:created>
  <dcterms:modified xsi:type="dcterms:W3CDTF">2024-11-26T10:56:47Z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0x01010059F7BE4FA2BC8F4CBAF8F9C1D613456E</vt:lpwstr>
  </property>
  <property fmtid="{D5CDD505-2E9C-101B-9397-08002B2CF9AE}" pid="3" name="MediaServiceImageTags">
    <vt:lpwstr/>
  </property>
</Properties>
</file>