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74" r:id="rId6"/>
    <p:sldId id="257" r:id="rId7"/>
    <p:sldId id="266" r:id="rId8"/>
    <p:sldId id="265" r:id="rId9"/>
    <p:sldId id="267" r:id="rId10"/>
    <p:sldId id="269" r:id="rId11"/>
    <p:sldId id="272" r:id="rId12"/>
    <p:sldId id="276" r:id="rId13"/>
    <p:sldId id="271" r:id="rId14"/>
    <p:sldId id="273" r:id="rId1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876"/>
    <a:srgbClr val="B8CAD3"/>
    <a:srgbClr val="3C99DC"/>
    <a:srgbClr val="2BACE2"/>
    <a:srgbClr val="6A8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04" autoAdjust="0"/>
    <p:restoredTop sz="94660"/>
  </p:normalViewPr>
  <p:slideViewPr>
    <p:cSldViewPr snapToGrid="0">
      <p:cViewPr>
        <p:scale>
          <a:sx n="100" d="100"/>
          <a:sy n="100" d="100"/>
        </p:scale>
        <p:origin x="1354" y="-1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fan Arif" userId="8e6fa73f-1777-4398-bc36-811dcba4eaf7" providerId="ADAL" clId="{2DD011AA-DE1C-4787-BF1D-A3C6A2D3E544}"/>
    <pc:docChg chg="undo redo custSel addSld delSld modSld">
      <pc:chgData name="Irfan Arif" userId="8e6fa73f-1777-4398-bc36-811dcba4eaf7" providerId="ADAL" clId="{2DD011AA-DE1C-4787-BF1D-A3C6A2D3E544}" dt="2021-10-18T10:15:18.303" v="256" actId="20577"/>
      <pc:docMkLst>
        <pc:docMk/>
      </pc:docMkLst>
      <pc:sldChg chg="modSp mod">
        <pc:chgData name="Irfan Arif" userId="8e6fa73f-1777-4398-bc36-811dcba4eaf7" providerId="ADAL" clId="{2DD011AA-DE1C-4787-BF1D-A3C6A2D3E544}" dt="2021-09-16T10:45:30.530" v="3" actId="20577"/>
        <pc:sldMkLst>
          <pc:docMk/>
          <pc:sldMk cId="3753394396" sldId="257"/>
        </pc:sldMkLst>
        <pc:spChg chg="mod">
          <ac:chgData name="Irfan Arif" userId="8e6fa73f-1777-4398-bc36-811dcba4eaf7" providerId="ADAL" clId="{2DD011AA-DE1C-4787-BF1D-A3C6A2D3E544}" dt="2021-09-16T10:45:30.530" v="3" actId="20577"/>
          <ac:spMkLst>
            <pc:docMk/>
            <pc:sldMk cId="3753394396" sldId="257"/>
            <ac:spMk id="2" creationId="{B3F12669-D3C9-43F8-81BD-CB61BAC22AE3}"/>
          </ac:spMkLst>
        </pc:spChg>
      </pc:sldChg>
      <pc:sldChg chg="delSp modSp mod">
        <pc:chgData name="Irfan Arif" userId="8e6fa73f-1777-4398-bc36-811dcba4eaf7" providerId="ADAL" clId="{2DD011AA-DE1C-4787-BF1D-A3C6A2D3E544}" dt="2021-09-16T10:51:37.221" v="63" actId="20577"/>
        <pc:sldMkLst>
          <pc:docMk/>
          <pc:sldMk cId="3959452169" sldId="266"/>
        </pc:sldMkLst>
        <pc:spChg chg="mod">
          <ac:chgData name="Irfan Arif" userId="8e6fa73f-1777-4398-bc36-811dcba4eaf7" providerId="ADAL" clId="{2DD011AA-DE1C-4787-BF1D-A3C6A2D3E544}" dt="2021-09-16T10:51:37.221" v="63" actId="20577"/>
          <ac:spMkLst>
            <pc:docMk/>
            <pc:sldMk cId="3959452169" sldId="266"/>
            <ac:spMk id="2" creationId="{B3F12669-D3C9-43F8-81BD-CB61BAC22AE3}"/>
          </ac:spMkLst>
        </pc:spChg>
        <pc:spChg chg="mod">
          <ac:chgData name="Irfan Arif" userId="8e6fa73f-1777-4398-bc36-811dcba4eaf7" providerId="ADAL" clId="{2DD011AA-DE1C-4787-BF1D-A3C6A2D3E544}" dt="2021-09-16T10:50:03.283" v="33" actId="20577"/>
          <ac:spMkLst>
            <pc:docMk/>
            <pc:sldMk cId="3959452169" sldId="266"/>
            <ac:spMk id="17" creationId="{000440BD-0097-4018-A35C-2610549D08ED}"/>
          </ac:spMkLst>
        </pc:spChg>
        <pc:spChg chg="mod">
          <ac:chgData name="Irfan Arif" userId="8e6fa73f-1777-4398-bc36-811dcba4eaf7" providerId="ADAL" clId="{2DD011AA-DE1C-4787-BF1D-A3C6A2D3E544}" dt="2021-09-16T10:51:19.522" v="51" actId="14100"/>
          <ac:spMkLst>
            <pc:docMk/>
            <pc:sldMk cId="3959452169" sldId="266"/>
            <ac:spMk id="20" creationId="{237E9224-8257-4DB5-BD18-793BF12F3339}"/>
          </ac:spMkLst>
        </pc:spChg>
        <pc:spChg chg="del">
          <ac:chgData name="Irfan Arif" userId="8e6fa73f-1777-4398-bc36-811dcba4eaf7" providerId="ADAL" clId="{2DD011AA-DE1C-4787-BF1D-A3C6A2D3E544}" dt="2021-09-16T10:51:08.671" v="49" actId="478"/>
          <ac:spMkLst>
            <pc:docMk/>
            <pc:sldMk cId="3959452169" sldId="266"/>
            <ac:spMk id="22" creationId="{6BD69CE8-DD32-4FF1-80EF-2658CB60B673}"/>
          </ac:spMkLst>
        </pc:spChg>
      </pc:sldChg>
      <pc:sldChg chg="modSp mod">
        <pc:chgData name="Irfan Arif" userId="8e6fa73f-1777-4398-bc36-811dcba4eaf7" providerId="ADAL" clId="{2DD011AA-DE1C-4787-BF1D-A3C6A2D3E544}" dt="2021-10-18T10:13:08.845" v="187" actId="123"/>
        <pc:sldMkLst>
          <pc:docMk/>
          <pc:sldMk cId="3566459043" sldId="269"/>
        </pc:sldMkLst>
        <pc:spChg chg="mod">
          <ac:chgData name="Irfan Arif" userId="8e6fa73f-1777-4398-bc36-811dcba4eaf7" providerId="ADAL" clId="{2DD011AA-DE1C-4787-BF1D-A3C6A2D3E544}" dt="2021-10-18T10:13:08.845" v="187" actId="123"/>
          <ac:spMkLst>
            <pc:docMk/>
            <pc:sldMk cId="3566459043" sldId="269"/>
            <ac:spMk id="19" creationId="{47640B18-FA0D-4969-9030-1235251B1A0F}"/>
          </ac:spMkLst>
        </pc:spChg>
      </pc:sldChg>
      <pc:sldChg chg="modSp mod">
        <pc:chgData name="Irfan Arif" userId="8e6fa73f-1777-4398-bc36-811dcba4eaf7" providerId="ADAL" clId="{2DD011AA-DE1C-4787-BF1D-A3C6A2D3E544}" dt="2021-10-18T10:15:18.303" v="256" actId="20577"/>
        <pc:sldMkLst>
          <pc:docMk/>
          <pc:sldMk cId="1160327831" sldId="271"/>
        </pc:sldMkLst>
        <pc:spChg chg="mod">
          <ac:chgData name="Irfan Arif" userId="8e6fa73f-1777-4398-bc36-811dcba4eaf7" providerId="ADAL" clId="{2DD011AA-DE1C-4787-BF1D-A3C6A2D3E544}" dt="2021-10-18T10:15:18.303" v="256" actId="20577"/>
          <ac:spMkLst>
            <pc:docMk/>
            <pc:sldMk cId="1160327831" sldId="271"/>
            <ac:spMk id="3" creationId="{429D8657-1117-46DB-AC7C-C596C16BB140}"/>
          </ac:spMkLst>
        </pc:spChg>
      </pc:sldChg>
      <pc:sldChg chg="modSp mod">
        <pc:chgData name="Irfan Arif" userId="8e6fa73f-1777-4398-bc36-811dcba4eaf7" providerId="ADAL" clId="{2DD011AA-DE1C-4787-BF1D-A3C6A2D3E544}" dt="2021-09-23T19:50:02.177" v="186" actId="6549"/>
        <pc:sldMkLst>
          <pc:docMk/>
          <pc:sldMk cId="715581924" sldId="272"/>
        </pc:sldMkLst>
        <pc:spChg chg="mod">
          <ac:chgData name="Irfan Arif" userId="8e6fa73f-1777-4398-bc36-811dcba4eaf7" providerId="ADAL" clId="{2DD011AA-DE1C-4787-BF1D-A3C6A2D3E544}" dt="2021-09-23T19:50:02.177" v="186" actId="6549"/>
          <ac:spMkLst>
            <pc:docMk/>
            <pc:sldMk cId="715581924" sldId="272"/>
            <ac:spMk id="12" creationId="{AFDA1C62-1BAD-4280-8BE9-FC334CBFEB42}"/>
          </ac:spMkLst>
        </pc:spChg>
      </pc:sldChg>
      <pc:sldChg chg="modSp mod">
        <pc:chgData name="Irfan Arif" userId="8e6fa73f-1777-4398-bc36-811dcba4eaf7" providerId="ADAL" clId="{2DD011AA-DE1C-4787-BF1D-A3C6A2D3E544}" dt="2021-09-16T10:44:01.170" v="1" actId="20577"/>
        <pc:sldMkLst>
          <pc:docMk/>
          <pc:sldMk cId="3951983809" sldId="274"/>
        </pc:sldMkLst>
        <pc:spChg chg="mod">
          <ac:chgData name="Irfan Arif" userId="8e6fa73f-1777-4398-bc36-811dcba4eaf7" providerId="ADAL" clId="{2DD011AA-DE1C-4787-BF1D-A3C6A2D3E544}" dt="2021-09-16T10:44:01.170" v="1" actId="20577"/>
          <ac:spMkLst>
            <pc:docMk/>
            <pc:sldMk cId="3951983809" sldId="274"/>
            <ac:spMk id="2" creationId="{B3F12669-D3C9-43F8-81BD-CB61BAC22AE3}"/>
          </ac:spMkLst>
        </pc:spChg>
      </pc:sldChg>
      <pc:sldChg chg="modSp mod">
        <pc:chgData name="Irfan Arif" userId="8e6fa73f-1777-4398-bc36-811dcba4eaf7" providerId="ADAL" clId="{2DD011AA-DE1C-4787-BF1D-A3C6A2D3E544}" dt="2021-09-16T11:34:25.562" v="185" actId="14100"/>
        <pc:sldMkLst>
          <pc:docMk/>
          <pc:sldMk cId="548595429" sldId="276"/>
        </pc:sldMkLst>
        <pc:spChg chg="mod">
          <ac:chgData name="Irfan Arif" userId="8e6fa73f-1777-4398-bc36-811dcba4eaf7" providerId="ADAL" clId="{2DD011AA-DE1C-4787-BF1D-A3C6A2D3E544}" dt="2021-09-16T11:34:25.562" v="185" actId="14100"/>
          <ac:spMkLst>
            <pc:docMk/>
            <pc:sldMk cId="548595429" sldId="276"/>
            <ac:spMk id="15" creationId="{5116BE2E-8CE5-4E6E-A05B-5A15A0AE693C}"/>
          </ac:spMkLst>
        </pc:spChg>
      </pc:sldChg>
      <pc:sldChg chg="add del">
        <pc:chgData name="Irfan Arif" userId="8e6fa73f-1777-4398-bc36-811dcba4eaf7" providerId="ADAL" clId="{2DD011AA-DE1C-4787-BF1D-A3C6A2D3E544}" dt="2021-09-16T10:49:07.414" v="5" actId="2696"/>
        <pc:sldMkLst>
          <pc:docMk/>
          <pc:sldMk cId="3744025211" sldId="277"/>
        </pc:sldMkLst>
      </pc:sldChg>
    </pc:docChg>
  </pc:docChgLst>
  <pc:docChgLst>
    <pc:chgData name="Irfan Arif" userId="8e6fa73f-1777-4398-bc36-811dcba4eaf7" providerId="ADAL" clId="{E6DBF68A-E60C-43D9-9523-E25E1F03F26C}"/>
    <pc:docChg chg="undo custSel modSld">
      <pc:chgData name="Irfan Arif" userId="8e6fa73f-1777-4398-bc36-811dcba4eaf7" providerId="ADAL" clId="{E6DBF68A-E60C-43D9-9523-E25E1F03F26C}" dt="2021-11-24T11:12:56.697" v="769" actId="6549"/>
      <pc:docMkLst>
        <pc:docMk/>
      </pc:docMkLst>
      <pc:sldChg chg="modSp mod">
        <pc:chgData name="Irfan Arif" userId="8e6fa73f-1777-4398-bc36-811dcba4eaf7" providerId="ADAL" clId="{E6DBF68A-E60C-43D9-9523-E25E1F03F26C}" dt="2021-10-18T10:59:05.915" v="166" actId="1076"/>
        <pc:sldMkLst>
          <pc:docMk/>
          <pc:sldMk cId="3921766785" sldId="256"/>
        </pc:sldMkLst>
        <pc:spChg chg="mod">
          <ac:chgData name="Irfan Arif" userId="8e6fa73f-1777-4398-bc36-811dcba4eaf7" providerId="ADAL" clId="{E6DBF68A-E60C-43D9-9523-E25E1F03F26C}" dt="2021-10-18T10:59:05.915" v="166" actId="1076"/>
          <ac:spMkLst>
            <pc:docMk/>
            <pc:sldMk cId="3921766785" sldId="256"/>
            <ac:spMk id="10" creationId="{A8376A41-691A-4FFF-814E-97D96B7C5730}"/>
          </ac:spMkLst>
        </pc:spChg>
        <pc:spChg chg="mod">
          <ac:chgData name="Irfan Arif" userId="8e6fa73f-1777-4398-bc36-811dcba4eaf7" providerId="ADAL" clId="{E6DBF68A-E60C-43D9-9523-E25E1F03F26C}" dt="2021-10-18T10:58:57.460" v="165" actId="120"/>
          <ac:spMkLst>
            <pc:docMk/>
            <pc:sldMk cId="3921766785" sldId="256"/>
            <ac:spMk id="49" creationId="{62F54A54-BEB2-4E80-AABA-2BC015F92953}"/>
          </ac:spMkLst>
        </pc:spChg>
        <pc:spChg chg="mod">
          <ac:chgData name="Irfan Arif" userId="8e6fa73f-1777-4398-bc36-811dcba4eaf7" providerId="ADAL" clId="{E6DBF68A-E60C-43D9-9523-E25E1F03F26C}" dt="2021-10-18T10:19:24.016" v="105" actId="1076"/>
          <ac:spMkLst>
            <pc:docMk/>
            <pc:sldMk cId="3921766785" sldId="256"/>
            <ac:spMk id="50" creationId="{7A16DA3B-33DC-4E82-ACB3-1D55E87098E7}"/>
          </ac:spMkLst>
        </pc:spChg>
        <pc:picChg chg="mod">
          <ac:chgData name="Irfan Arif" userId="8e6fa73f-1777-4398-bc36-811dcba4eaf7" providerId="ADAL" clId="{E6DBF68A-E60C-43D9-9523-E25E1F03F26C}" dt="2021-10-18T10:21:07.123" v="161" actId="14100"/>
          <ac:picMkLst>
            <pc:docMk/>
            <pc:sldMk cId="3921766785" sldId="256"/>
            <ac:picMk id="9" creationId="{E7908E85-18BA-4695-8350-65742EDFBCF7}"/>
          </ac:picMkLst>
        </pc:picChg>
      </pc:sldChg>
      <pc:sldChg chg="modSp mod">
        <pc:chgData name="Irfan Arif" userId="8e6fa73f-1777-4398-bc36-811dcba4eaf7" providerId="ADAL" clId="{E6DBF68A-E60C-43D9-9523-E25E1F03F26C}" dt="2021-10-18T11:00:19.646" v="184" actId="20577"/>
        <pc:sldMkLst>
          <pc:docMk/>
          <pc:sldMk cId="1899316219" sldId="267"/>
        </pc:sldMkLst>
        <pc:spChg chg="mod">
          <ac:chgData name="Irfan Arif" userId="8e6fa73f-1777-4398-bc36-811dcba4eaf7" providerId="ADAL" clId="{E6DBF68A-E60C-43D9-9523-E25E1F03F26C}" dt="2021-10-18T11:00:13.016" v="180" actId="20577"/>
          <ac:spMkLst>
            <pc:docMk/>
            <pc:sldMk cId="1899316219" sldId="267"/>
            <ac:spMk id="2" creationId="{B3F12669-D3C9-43F8-81BD-CB61BAC22AE3}"/>
          </ac:spMkLst>
        </pc:spChg>
        <pc:spChg chg="mod">
          <ac:chgData name="Irfan Arif" userId="8e6fa73f-1777-4398-bc36-811dcba4eaf7" providerId="ADAL" clId="{E6DBF68A-E60C-43D9-9523-E25E1F03F26C}" dt="2021-10-18T11:00:19.646" v="184" actId="20577"/>
          <ac:spMkLst>
            <pc:docMk/>
            <pc:sldMk cId="1899316219" sldId="267"/>
            <ac:spMk id="3" creationId="{3D8DA1B7-1C0B-4FB6-943B-35C2BD009CD8}"/>
          </ac:spMkLst>
        </pc:spChg>
      </pc:sldChg>
      <pc:sldChg chg="modSp mod">
        <pc:chgData name="Irfan Arif" userId="8e6fa73f-1777-4398-bc36-811dcba4eaf7" providerId="ADAL" clId="{E6DBF68A-E60C-43D9-9523-E25E1F03F26C}" dt="2021-10-18T11:07:11.104" v="710" actId="6549"/>
        <pc:sldMkLst>
          <pc:docMk/>
          <pc:sldMk cId="3566459043" sldId="269"/>
        </pc:sldMkLst>
        <pc:spChg chg="mod">
          <ac:chgData name="Irfan Arif" userId="8e6fa73f-1777-4398-bc36-811dcba4eaf7" providerId="ADAL" clId="{E6DBF68A-E60C-43D9-9523-E25E1F03F26C}" dt="2021-10-18T11:07:11.104" v="710" actId="6549"/>
          <ac:spMkLst>
            <pc:docMk/>
            <pc:sldMk cId="3566459043" sldId="269"/>
            <ac:spMk id="19" creationId="{47640B18-FA0D-4969-9030-1235251B1A0F}"/>
          </ac:spMkLst>
        </pc:spChg>
      </pc:sldChg>
      <pc:sldChg chg="addSp delSp modSp mod">
        <pc:chgData name="Irfan Arif" userId="8e6fa73f-1777-4398-bc36-811dcba4eaf7" providerId="ADAL" clId="{E6DBF68A-E60C-43D9-9523-E25E1F03F26C}" dt="2021-11-24T11:12:56.697" v="769" actId="6549"/>
        <pc:sldMkLst>
          <pc:docMk/>
          <pc:sldMk cId="1160327831" sldId="271"/>
        </pc:sldMkLst>
        <pc:spChg chg="mod">
          <ac:chgData name="Irfan Arif" userId="8e6fa73f-1777-4398-bc36-811dcba4eaf7" providerId="ADAL" clId="{E6DBF68A-E60C-43D9-9523-E25E1F03F26C}" dt="2021-11-24T11:12:56.697" v="769" actId="6549"/>
          <ac:spMkLst>
            <pc:docMk/>
            <pc:sldMk cId="1160327831" sldId="271"/>
            <ac:spMk id="3" creationId="{429D8657-1117-46DB-AC7C-C596C16BB140}"/>
          </ac:spMkLst>
        </pc:spChg>
        <pc:graphicFrameChg chg="add del mod">
          <ac:chgData name="Irfan Arif" userId="8e6fa73f-1777-4398-bc36-811dcba4eaf7" providerId="ADAL" clId="{E6DBF68A-E60C-43D9-9523-E25E1F03F26C}" dt="2021-11-19T11:50:36.477" v="733"/>
          <ac:graphicFrameMkLst>
            <pc:docMk/>
            <pc:sldMk cId="1160327831" sldId="271"/>
            <ac:graphicFrameMk id="2" creationId="{1685D265-49B3-44B5-913E-8EDCE6CD6441}"/>
          </ac:graphicFrameMkLst>
        </pc:graphicFrameChg>
        <pc:graphicFrameChg chg="add del mod">
          <ac:chgData name="Irfan Arif" userId="8e6fa73f-1777-4398-bc36-811dcba4eaf7" providerId="ADAL" clId="{E6DBF68A-E60C-43D9-9523-E25E1F03F26C}" dt="2021-11-19T11:50:36.477" v="733"/>
          <ac:graphicFrameMkLst>
            <pc:docMk/>
            <pc:sldMk cId="1160327831" sldId="271"/>
            <ac:graphicFrameMk id="4" creationId="{510BBA94-2DC7-418A-93D1-D0528B61EE99}"/>
          </ac:graphicFrameMkLst>
        </pc:graphicFrameChg>
      </pc:sldChg>
      <pc:sldChg chg="modSp mod">
        <pc:chgData name="Irfan Arif" userId="8e6fa73f-1777-4398-bc36-811dcba4eaf7" providerId="ADAL" clId="{E6DBF68A-E60C-43D9-9523-E25E1F03F26C}" dt="2021-10-18T11:07:54.894" v="721" actId="12"/>
        <pc:sldMkLst>
          <pc:docMk/>
          <pc:sldMk cId="715581924" sldId="272"/>
        </pc:sldMkLst>
        <pc:spChg chg="mod">
          <ac:chgData name="Irfan Arif" userId="8e6fa73f-1777-4398-bc36-811dcba4eaf7" providerId="ADAL" clId="{E6DBF68A-E60C-43D9-9523-E25E1F03F26C}" dt="2021-10-18T11:07:54.894" v="721" actId="12"/>
          <ac:spMkLst>
            <pc:docMk/>
            <pc:sldMk cId="715581924" sldId="272"/>
            <ac:spMk id="12" creationId="{AFDA1C62-1BAD-4280-8BE9-FC334CBFEB42}"/>
          </ac:spMkLst>
        </pc:spChg>
      </pc:sldChg>
      <pc:sldChg chg="modSp mod">
        <pc:chgData name="Irfan Arif" userId="8e6fa73f-1777-4398-bc36-811dcba4eaf7" providerId="ADAL" clId="{E6DBF68A-E60C-43D9-9523-E25E1F03F26C}" dt="2021-10-18T11:09:24.595" v="731" actId="20577"/>
        <pc:sldMkLst>
          <pc:docMk/>
          <pc:sldMk cId="548595429" sldId="276"/>
        </pc:sldMkLst>
        <pc:graphicFrameChg chg="mod modGraphic">
          <ac:chgData name="Irfan Arif" userId="8e6fa73f-1777-4398-bc36-811dcba4eaf7" providerId="ADAL" clId="{E6DBF68A-E60C-43D9-9523-E25E1F03F26C}" dt="2021-10-18T11:09:24.595" v="731" actId="20577"/>
          <ac:graphicFrameMkLst>
            <pc:docMk/>
            <pc:sldMk cId="548595429" sldId="276"/>
            <ac:graphicFrameMk id="21" creationId="{B1472AA0-9AA2-4058-92F3-57B047F94C15}"/>
          </ac:graphicFrameMkLst>
        </pc:graphicFrameChg>
      </pc:sldChg>
    </pc:docChg>
  </pc:docChgLst>
  <pc:docChgLst>
    <pc:chgData name="Irfan Arif" userId="8e6fa73f-1777-4398-bc36-811dcba4eaf7" providerId="ADAL" clId="{BF638220-CF66-4094-8DE7-B7473FE4787C}"/>
    <pc:docChg chg="modSld">
      <pc:chgData name="Irfan Arif" userId="8e6fa73f-1777-4398-bc36-811dcba4eaf7" providerId="ADAL" clId="{BF638220-CF66-4094-8DE7-B7473FE4787C}" dt="2022-06-07T10:55:53.265" v="77" actId="20577"/>
      <pc:docMkLst>
        <pc:docMk/>
      </pc:docMkLst>
      <pc:sldChg chg="modSp mod">
        <pc:chgData name="Irfan Arif" userId="8e6fa73f-1777-4398-bc36-811dcba4eaf7" providerId="ADAL" clId="{BF638220-CF66-4094-8DE7-B7473FE4787C}" dt="2022-04-28T10:09:14.640" v="10" actId="20577"/>
        <pc:sldMkLst>
          <pc:docMk/>
          <pc:sldMk cId="3566459043" sldId="269"/>
        </pc:sldMkLst>
        <pc:spChg chg="mod">
          <ac:chgData name="Irfan Arif" userId="8e6fa73f-1777-4398-bc36-811dcba4eaf7" providerId="ADAL" clId="{BF638220-CF66-4094-8DE7-B7473FE4787C}" dt="2022-04-28T10:09:14.640" v="10" actId="20577"/>
          <ac:spMkLst>
            <pc:docMk/>
            <pc:sldMk cId="3566459043" sldId="269"/>
            <ac:spMk id="19" creationId="{47640B18-FA0D-4969-9030-1235251B1A0F}"/>
          </ac:spMkLst>
        </pc:spChg>
      </pc:sldChg>
      <pc:sldChg chg="modSp mod">
        <pc:chgData name="Irfan Arif" userId="8e6fa73f-1777-4398-bc36-811dcba4eaf7" providerId="ADAL" clId="{BF638220-CF66-4094-8DE7-B7473FE4787C}" dt="2022-06-07T10:55:53.265" v="77" actId="20577"/>
        <pc:sldMkLst>
          <pc:docMk/>
          <pc:sldMk cId="1160327831" sldId="271"/>
        </pc:sldMkLst>
        <pc:spChg chg="mod">
          <ac:chgData name="Irfan Arif" userId="8e6fa73f-1777-4398-bc36-811dcba4eaf7" providerId="ADAL" clId="{BF638220-CF66-4094-8DE7-B7473FE4787C}" dt="2022-06-07T10:55:53.265" v="77" actId="20577"/>
          <ac:spMkLst>
            <pc:docMk/>
            <pc:sldMk cId="1160327831" sldId="271"/>
            <ac:spMk id="3" creationId="{429D8657-1117-46DB-AC7C-C596C16BB140}"/>
          </ac:spMkLst>
        </pc:spChg>
      </pc:sldChg>
      <pc:sldChg chg="modSp mod">
        <pc:chgData name="Irfan Arif" userId="8e6fa73f-1777-4398-bc36-811dcba4eaf7" providerId="ADAL" clId="{BF638220-CF66-4094-8DE7-B7473FE4787C}" dt="2022-04-28T10:21:42.614" v="17" actId="14100"/>
        <pc:sldMkLst>
          <pc:docMk/>
          <pc:sldMk cId="548595429" sldId="276"/>
        </pc:sldMkLst>
        <pc:graphicFrameChg chg="modGraphic">
          <ac:chgData name="Irfan Arif" userId="8e6fa73f-1777-4398-bc36-811dcba4eaf7" providerId="ADAL" clId="{BF638220-CF66-4094-8DE7-B7473FE4787C}" dt="2022-04-28T10:21:42.614" v="17" actId="14100"/>
          <ac:graphicFrameMkLst>
            <pc:docMk/>
            <pc:sldMk cId="548595429" sldId="276"/>
            <ac:graphicFrameMk id="21" creationId="{B1472AA0-9AA2-4058-92F3-57B047F94C15}"/>
          </ac:graphicFrameMkLst>
        </pc:graphicFrameChg>
      </pc:sldChg>
    </pc:docChg>
  </pc:docChgLst>
  <pc:docChgLst>
    <pc:chgData name="Irfan Arif" userId="8e6fa73f-1777-4398-bc36-811dcba4eaf7" providerId="ADAL" clId="{CB720C00-54B7-4B68-8E68-15829D713C06}"/>
    <pc:docChg chg="undo custSel modSld">
      <pc:chgData name="Irfan Arif" userId="8e6fa73f-1777-4398-bc36-811dcba4eaf7" providerId="ADAL" clId="{CB720C00-54B7-4B68-8E68-15829D713C06}" dt="2022-04-24T21:10:38.872" v="221" actId="20577"/>
      <pc:docMkLst>
        <pc:docMk/>
      </pc:docMkLst>
      <pc:sldChg chg="modSp mod">
        <pc:chgData name="Irfan Arif" userId="8e6fa73f-1777-4398-bc36-811dcba4eaf7" providerId="ADAL" clId="{CB720C00-54B7-4B68-8E68-15829D713C06}" dt="2022-04-24T21:01:16.201" v="29" actId="20577"/>
        <pc:sldMkLst>
          <pc:docMk/>
          <pc:sldMk cId="3921766785" sldId="256"/>
        </pc:sldMkLst>
        <pc:spChg chg="mod">
          <ac:chgData name="Irfan Arif" userId="8e6fa73f-1777-4398-bc36-811dcba4eaf7" providerId="ADAL" clId="{CB720C00-54B7-4B68-8E68-15829D713C06}" dt="2022-04-24T21:00:51.988" v="18" actId="20577"/>
          <ac:spMkLst>
            <pc:docMk/>
            <pc:sldMk cId="3921766785" sldId="256"/>
            <ac:spMk id="10" creationId="{A8376A41-691A-4FFF-814E-97D96B7C5730}"/>
          </ac:spMkLst>
        </pc:spChg>
        <pc:spChg chg="mod">
          <ac:chgData name="Irfan Arif" userId="8e6fa73f-1777-4398-bc36-811dcba4eaf7" providerId="ADAL" clId="{CB720C00-54B7-4B68-8E68-15829D713C06}" dt="2022-04-24T21:01:16.201" v="29" actId="20577"/>
          <ac:spMkLst>
            <pc:docMk/>
            <pc:sldMk cId="3921766785" sldId="256"/>
            <ac:spMk id="49" creationId="{62F54A54-BEB2-4E80-AABA-2BC015F92953}"/>
          </ac:spMkLst>
        </pc:spChg>
        <pc:spChg chg="mod">
          <ac:chgData name="Irfan Arif" userId="8e6fa73f-1777-4398-bc36-811dcba4eaf7" providerId="ADAL" clId="{CB720C00-54B7-4B68-8E68-15829D713C06}" dt="2022-04-24T21:00:44.967" v="12" actId="1076"/>
          <ac:spMkLst>
            <pc:docMk/>
            <pc:sldMk cId="3921766785" sldId="256"/>
            <ac:spMk id="50" creationId="{7A16DA3B-33DC-4E82-ACB3-1D55E87098E7}"/>
          </ac:spMkLst>
        </pc:spChg>
      </pc:sldChg>
      <pc:sldChg chg="modSp mod">
        <pc:chgData name="Irfan Arif" userId="8e6fa73f-1777-4398-bc36-811dcba4eaf7" providerId="ADAL" clId="{CB720C00-54B7-4B68-8E68-15829D713C06}" dt="2022-04-24T21:02:06.358" v="37" actId="20577"/>
        <pc:sldMkLst>
          <pc:docMk/>
          <pc:sldMk cId="1899316219" sldId="267"/>
        </pc:sldMkLst>
        <pc:spChg chg="mod">
          <ac:chgData name="Irfan Arif" userId="8e6fa73f-1777-4398-bc36-811dcba4eaf7" providerId="ADAL" clId="{CB720C00-54B7-4B68-8E68-15829D713C06}" dt="2022-04-24T21:01:44.431" v="33" actId="6549"/>
          <ac:spMkLst>
            <pc:docMk/>
            <pc:sldMk cId="1899316219" sldId="267"/>
            <ac:spMk id="2" creationId="{B3F12669-D3C9-43F8-81BD-CB61BAC22AE3}"/>
          </ac:spMkLst>
        </pc:spChg>
        <pc:spChg chg="mod">
          <ac:chgData name="Irfan Arif" userId="8e6fa73f-1777-4398-bc36-811dcba4eaf7" providerId="ADAL" clId="{CB720C00-54B7-4B68-8E68-15829D713C06}" dt="2022-04-24T21:02:06.358" v="37" actId="20577"/>
          <ac:spMkLst>
            <pc:docMk/>
            <pc:sldMk cId="1899316219" sldId="267"/>
            <ac:spMk id="3" creationId="{3D8DA1B7-1C0B-4FB6-943B-35C2BD009CD8}"/>
          </ac:spMkLst>
        </pc:spChg>
      </pc:sldChg>
      <pc:sldChg chg="modSp mod">
        <pc:chgData name="Irfan Arif" userId="8e6fa73f-1777-4398-bc36-811dcba4eaf7" providerId="ADAL" clId="{CB720C00-54B7-4B68-8E68-15829D713C06}" dt="2022-04-24T21:07:02.484" v="133" actId="123"/>
        <pc:sldMkLst>
          <pc:docMk/>
          <pc:sldMk cId="3566459043" sldId="269"/>
        </pc:sldMkLst>
        <pc:spChg chg="mod">
          <ac:chgData name="Irfan Arif" userId="8e6fa73f-1777-4398-bc36-811dcba4eaf7" providerId="ADAL" clId="{CB720C00-54B7-4B68-8E68-15829D713C06}" dt="2022-04-24T21:07:02.484" v="133" actId="123"/>
          <ac:spMkLst>
            <pc:docMk/>
            <pc:sldMk cId="3566459043" sldId="269"/>
            <ac:spMk id="19" creationId="{47640B18-FA0D-4969-9030-1235251B1A0F}"/>
          </ac:spMkLst>
        </pc:spChg>
      </pc:sldChg>
      <pc:sldChg chg="modSp mod">
        <pc:chgData name="Irfan Arif" userId="8e6fa73f-1777-4398-bc36-811dcba4eaf7" providerId="ADAL" clId="{CB720C00-54B7-4B68-8E68-15829D713C06}" dt="2022-04-24T21:10:38.872" v="221" actId="20577"/>
        <pc:sldMkLst>
          <pc:docMk/>
          <pc:sldMk cId="1160327831" sldId="271"/>
        </pc:sldMkLst>
        <pc:spChg chg="mod">
          <ac:chgData name="Irfan Arif" userId="8e6fa73f-1777-4398-bc36-811dcba4eaf7" providerId="ADAL" clId="{CB720C00-54B7-4B68-8E68-15829D713C06}" dt="2022-04-24T21:10:38.872" v="221" actId="20577"/>
          <ac:spMkLst>
            <pc:docMk/>
            <pc:sldMk cId="1160327831" sldId="271"/>
            <ac:spMk id="3" creationId="{429D8657-1117-46DB-AC7C-C596C16BB140}"/>
          </ac:spMkLst>
        </pc:spChg>
      </pc:sldChg>
      <pc:sldChg chg="modSp mod">
        <pc:chgData name="Irfan Arif" userId="8e6fa73f-1777-4398-bc36-811dcba4eaf7" providerId="ADAL" clId="{CB720C00-54B7-4B68-8E68-15829D713C06}" dt="2022-04-24T21:07:59.857" v="149" actId="120"/>
        <pc:sldMkLst>
          <pc:docMk/>
          <pc:sldMk cId="715581924" sldId="272"/>
        </pc:sldMkLst>
        <pc:spChg chg="mod">
          <ac:chgData name="Irfan Arif" userId="8e6fa73f-1777-4398-bc36-811dcba4eaf7" providerId="ADAL" clId="{CB720C00-54B7-4B68-8E68-15829D713C06}" dt="2022-04-24T21:07:59.857" v="149" actId="120"/>
          <ac:spMkLst>
            <pc:docMk/>
            <pc:sldMk cId="715581924" sldId="272"/>
            <ac:spMk id="12" creationId="{AFDA1C62-1BAD-4280-8BE9-FC334CBFEB42}"/>
          </ac:spMkLst>
        </pc:spChg>
      </pc:sldChg>
      <pc:sldChg chg="modSp mod">
        <pc:chgData name="Irfan Arif" userId="8e6fa73f-1777-4398-bc36-811dcba4eaf7" providerId="ADAL" clId="{CB720C00-54B7-4B68-8E68-15829D713C06}" dt="2022-04-24T21:09:25.604" v="170" actId="20577"/>
        <pc:sldMkLst>
          <pc:docMk/>
          <pc:sldMk cId="548595429" sldId="276"/>
        </pc:sldMkLst>
        <pc:graphicFrameChg chg="modGraphic">
          <ac:chgData name="Irfan Arif" userId="8e6fa73f-1777-4398-bc36-811dcba4eaf7" providerId="ADAL" clId="{CB720C00-54B7-4B68-8E68-15829D713C06}" dt="2022-04-24T21:09:25.604" v="170" actId="20577"/>
          <ac:graphicFrameMkLst>
            <pc:docMk/>
            <pc:sldMk cId="548595429" sldId="276"/>
            <ac:graphicFrameMk id="21" creationId="{B1472AA0-9AA2-4058-92F3-57B047F94C15}"/>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ECA9D5-CD9D-46CA-B8F2-A8899D1A37C2}"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561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CA9D5-CD9D-46CA-B8F2-A8899D1A37C2}"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58411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CA9D5-CD9D-46CA-B8F2-A8899D1A37C2}"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433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ECA9D5-CD9D-46CA-B8F2-A8899D1A37C2}"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8366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ECA9D5-CD9D-46CA-B8F2-A8899D1A37C2}"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711848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ECA9D5-CD9D-46CA-B8F2-A8899D1A37C2}"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8635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ECA9D5-CD9D-46CA-B8F2-A8899D1A37C2}" type="datetimeFigureOut">
              <a:rPr lang="en-GB" smtClean="0"/>
              <a:t>07/06/2022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4989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ECA9D5-CD9D-46CA-B8F2-A8899D1A37C2}" type="datetimeFigureOut">
              <a:rPr lang="en-GB" smtClean="0"/>
              <a:t>07/06/2022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47925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CA9D5-CD9D-46CA-B8F2-A8899D1A37C2}" type="datetimeFigureOut">
              <a:rPr lang="en-GB" smtClean="0"/>
              <a:t>07/06/2022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35777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ECA9D5-CD9D-46CA-B8F2-A8899D1A37C2}"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282358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ECA9D5-CD9D-46CA-B8F2-A8899D1A37C2}"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28B1D9-298A-4F21-8753-BCB7F735CEC3}" type="slidenum">
              <a:rPr lang="en-GB" smtClean="0"/>
              <a:t>‹#›</a:t>
            </a:fld>
            <a:endParaRPr lang="en-GB"/>
          </a:p>
        </p:txBody>
      </p:sp>
    </p:spTree>
    <p:extLst>
      <p:ext uri="{BB962C8B-B14F-4D97-AF65-F5344CB8AC3E}">
        <p14:creationId xmlns:p14="http://schemas.microsoft.com/office/powerpoint/2010/main" val="172955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6ECA9D5-CD9D-46CA-B8F2-A8899D1A37C2}" type="datetimeFigureOut">
              <a:rPr lang="en-GB" smtClean="0"/>
              <a:t>07/06/2022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28B1D9-298A-4F21-8753-BCB7F735CEC3}" type="slidenum">
              <a:rPr lang="en-GB" smtClean="0"/>
              <a:t>‹#›</a:t>
            </a:fld>
            <a:endParaRPr lang="en-GB"/>
          </a:p>
        </p:txBody>
      </p:sp>
    </p:spTree>
    <p:extLst>
      <p:ext uri="{BB962C8B-B14F-4D97-AF65-F5344CB8AC3E}">
        <p14:creationId xmlns:p14="http://schemas.microsoft.com/office/powerpoint/2010/main" val="10840299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rfan@ehcvs.org.uk"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ehcvs.org.uk/equal_opps_for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hcvs.org.uk/our-trustees2/" TargetMode="External"/><Relationship Id="rId2" Type="http://schemas.openxmlformats.org/officeDocument/2006/relationships/hyperlink" Target="https://ehcvs.org.uk/ehcvsstaff/" TargetMode="Externa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A16DA3B-33DC-4E82-ACB3-1D55E87098E7}"/>
              </a:ext>
            </a:extLst>
          </p:cNvPr>
          <p:cNvSpPr/>
          <p:nvPr/>
        </p:nvSpPr>
        <p:spPr>
          <a:xfrm>
            <a:off x="-25496" y="0"/>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5" name="Rectangle 4">
            <a:extLst>
              <a:ext uri="{FF2B5EF4-FFF2-40B4-BE49-F238E27FC236}">
                <a16:creationId xmlns:a16="http://schemas.microsoft.com/office/drawing/2014/main" id="{45FD24CC-AD7C-4293-813A-44DFDD8F7C36}"/>
              </a:ext>
            </a:extLst>
          </p:cNvPr>
          <p:cNvSpPr/>
          <p:nvPr/>
        </p:nvSpPr>
        <p:spPr>
          <a:xfrm>
            <a:off x="-25495" y="8908473"/>
            <a:ext cx="6883496"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8" name="Picture 7" descr="Logo&#10;&#10;Description automatically generated">
            <a:extLst>
              <a:ext uri="{FF2B5EF4-FFF2-40B4-BE49-F238E27FC236}">
                <a16:creationId xmlns:a16="http://schemas.microsoft.com/office/drawing/2014/main" id="{EAE5B3DC-B126-4569-B17F-72847A296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396" y="8951889"/>
            <a:ext cx="2391256" cy="954111"/>
          </a:xfrm>
          <a:prstGeom prst="rect">
            <a:avLst/>
          </a:prstGeom>
        </p:spPr>
      </p:pic>
      <p:sp>
        <p:nvSpPr>
          <p:cNvPr id="49" name="TextBox 48">
            <a:extLst>
              <a:ext uri="{FF2B5EF4-FFF2-40B4-BE49-F238E27FC236}">
                <a16:creationId xmlns:a16="http://schemas.microsoft.com/office/drawing/2014/main" id="{62F54A54-BEB2-4E80-AABA-2BC015F92953}"/>
              </a:ext>
            </a:extLst>
          </p:cNvPr>
          <p:cNvSpPr txBox="1"/>
          <p:nvPr/>
        </p:nvSpPr>
        <p:spPr>
          <a:xfrm>
            <a:off x="536189" y="1146290"/>
            <a:ext cx="6741583" cy="584775"/>
          </a:xfrm>
          <a:prstGeom prst="rect">
            <a:avLst/>
          </a:prstGeom>
          <a:noFill/>
        </p:spPr>
        <p:txBody>
          <a:bodyPr wrap="square" rtlCol="0">
            <a:spAutoFit/>
          </a:bodyPr>
          <a:lstStyle/>
          <a:p>
            <a:pPr>
              <a:spcBef>
                <a:spcPts val="200"/>
              </a:spcBef>
            </a:pPr>
            <a:r>
              <a:rPr lang="en-GB" sz="3200" b="1" dirty="0" err="1">
                <a:solidFill>
                  <a:srgbClr val="174876"/>
                </a:solidFill>
                <a:latin typeface="Helvetica" panose="020B0604020202020204" pitchFamily="34" charset="0"/>
                <a:cs typeface="Helvetica" panose="020B0604020202020204" pitchFamily="34" charset="0"/>
              </a:rPr>
              <a:t>ActForEaling</a:t>
            </a:r>
            <a:r>
              <a:rPr lang="en-GB" sz="3200" b="1" dirty="0">
                <a:solidFill>
                  <a:srgbClr val="174876"/>
                </a:solidFill>
                <a:latin typeface="Helvetica" panose="020B0604020202020204" pitchFamily="34" charset="0"/>
                <a:cs typeface="Helvetica" panose="020B0604020202020204" pitchFamily="34" charset="0"/>
              </a:rPr>
              <a:t> Hub Manager</a:t>
            </a:r>
          </a:p>
        </p:txBody>
      </p:sp>
      <p:sp>
        <p:nvSpPr>
          <p:cNvPr id="51" name="TextBox 50">
            <a:extLst>
              <a:ext uri="{FF2B5EF4-FFF2-40B4-BE49-F238E27FC236}">
                <a16:creationId xmlns:a16="http://schemas.microsoft.com/office/drawing/2014/main" id="{277F78A6-EF28-48FD-B310-613E05179C11}"/>
              </a:ext>
            </a:extLst>
          </p:cNvPr>
          <p:cNvSpPr txBox="1"/>
          <p:nvPr/>
        </p:nvSpPr>
        <p:spPr>
          <a:xfrm rot="16200000">
            <a:off x="-4532731" y="7053524"/>
            <a:ext cx="10071475" cy="1107996"/>
          </a:xfrm>
          <a:prstGeom prst="rect">
            <a:avLst/>
          </a:prstGeom>
          <a:noFill/>
        </p:spPr>
        <p:txBody>
          <a:bodyPr wrap="square" rtlCol="0">
            <a:spAutoFit/>
          </a:bodyPr>
          <a:lstStyle/>
          <a:p>
            <a:pPr algn="ctr"/>
            <a:r>
              <a:rPr lang="en-US" sz="6600" b="1" dirty="0">
                <a:solidFill>
                  <a:schemeClr val="bg1"/>
                </a:solidFill>
              </a:rPr>
              <a:t>EHCVS</a:t>
            </a:r>
            <a:endParaRPr lang="en-GB" sz="6600" b="1" dirty="0">
              <a:solidFill>
                <a:schemeClr val="bg1"/>
              </a:solidFill>
            </a:endParaRPr>
          </a:p>
        </p:txBody>
      </p:sp>
      <p:sp>
        <p:nvSpPr>
          <p:cNvPr id="10" name="TextBox 9">
            <a:extLst>
              <a:ext uri="{FF2B5EF4-FFF2-40B4-BE49-F238E27FC236}">
                <a16:creationId xmlns:a16="http://schemas.microsoft.com/office/drawing/2014/main" id="{A8376A41-691A-4FFF-814E-97D96B7C5730}"/>
              </a:ext>
            </a:extLst>
          </p:cNvPr>
          <p:cNvSpPr txBox="1"/>
          <p:nvPr/>
        </p:nvSpPr>
        <p:spPr>
          <a:xfrm>
            <a:off x="-1923685" y="53684"/>
            <a:ext cx="10705369" cy="1107996"/>
          </a:xfrm>
          <a:prstGeom prst="rect">
            <a:avLst/>
          </a:prstGeom>
          <a:noFill/>
        </p:spPr>
        <p:txBody>
          <a:bodyPr wrap="square" rtlCol="0">
            <a:spAutoFit/>
          </a:bodyPr>
          <a:lstStyle/>
          <a:p>
            <a:pPr algn="ctr"/>
            <a:r>
              <a:rPr lang="en-US" sz="6600" b="1" dirty="0">
                <a:solidFill>
                  <a:schemeClr val="bg1"/>
                </a:solidFill>
              </a:rPr>
              <a:t>Recruitment Pack</a:t>
            </a:r>
            <a:endParaRPr lang="en-GB" sz="6600" b="1" dirty="0">
              <a:solidFill>
                <a:schemeClr val="bg1"/>
              </a:solidFill>
            </a:endParaRPr>
          </a:p>
        </p:txBody>
      </p:sp>
      <p:pic>
        <p:nvPicPr>
          <p:cNvPr id="9" name="Picture 8" descr="A picture containing person, group, people&#10;&#10;Description automatically generated">
            <a:extLst>
              <a:ext uri="{FF2B5EF4-FFF2-40B4-BE49-F238E27FC236}">
                <a16:creationId xmlns:a16="http://schemas.microsoft.com/office/drawing/2014/main" id="{E7908E85-18BA-4695-8350-65742EDFB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2424"/>
            <a:ext cx="6858000" cy="3348821"/>
          </a:xfrm>
          <a:prstGeom prst="rect">
            <a:avLst/>
          </a:prstGeom>
        </p:spPr>
      </p:pic>
      <p:sp>
        <p:nvSpPr>
          <p:cNvPr id="2" name="TextBox 1">
            <a:extLst>
              <a:ext uri="{FF2B5EF4-FFF2-40B4-BE49-F238E27FC236}">
                <a16:creationId xmlns:a16="http://schemas.microsoft.com/office/drawing/2014/main" id="{22C9C372-F39B-4778-8901-E5EDE440DCA2}"/>
              </a:ext>
            </a:extLst>
          </p:cNvPr>
          <p:cNvSpPr txBox="1"/>
          <p:nvPr/>
        </p:nvSpPr>
        <p:spPr>
          <a:xfrm>
            <a:off x="1482436" y="6636327"/>
            <a:ext cx="4849091" cy="2308324"/>
          </a:xfrm>
          <a:prstGeom prst="rect">
            <a:avLst/>
          </a:prstGeom>
          <a:noFill/>
        </p:spPr>
        <p:txBody>
          <a:bodyPr wrap="square" rtlCol="0">
            <a:spAutoFit/>
          </a:bodyPr>
          <a:lstStyle/>
          <a:p>
            <a:r>
              <a:rPr lang="en-GB" sz="1800" i="1" dirty="0">
                <a:solidFill>
                  <a:schemeClr val="bg1"/>
                </a:solidFill>
                <a:effectLst/>
                <a:latin typeface="Calibri" panose="020F0502020204030204" pitchFamily="34" charset="0"/>
                <a:ea typeface="Calibri" panose="020F0502020204030204" pitchFamily="34" charset="0"/>
              </a:rPr>
              <a:t>‘ The team at Ealing CVS are incredibly knowledgeable and always keen to support and connect local groups. Their insight into the ever changing landscape of third sector funding has been invaluable. It has enabled new groups in Ealing and Hounslow to emerge and established ones to continue supporting the local community</a:t>
            </a:r>
            <a:r>
              <a:rPr lang="en-GB" sz="1800" dirty="0">
                <a:solidFill>
                  <a:schemeClr val="bg1"/>
                </a:solidFill>
                <a:effectLst/>
                <a:latin typeface="Calibri" panose="020F0502020204030204" pitchFamily="34" charset="0"/>
                <a:ea typeface="Calibri" panose="020F0502020204030204" pitchFamily="34" charset="0"/>
              </a:rPr>
              <a:t>’</a:t>
            </a:r>
          </a:p>
          <a:p>
            <a:endParaRPr lang="en-GB" dirty="0"/>
          </a:p>
        </p:txBody>
      </p:sp>
    </p:spTree>
    <p:extLst>
      <p:ext uri="{BB962C8B-B14F-4D97-AF65-F5344CB8AC3E}">
        <p14:creationId xmlns:p14="http://schemas.microsoft.com/office/powerpoint/2010/main" val="392176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3CCE8571-9837-49D0-AFEF-FB07519AFF54}"/>
              </a:ext>
            </a:extLst>
          </p:cNvPr>
          <p:cNvSpPr/>
          <p:nvPr/>
        </p:nvSpPr>
        <p:spPr>
          <a:xfrm>
            <a:off x="21786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sp>
        <p:nvSpPr>
          <p:cNvPr id="11" name="Rectangle 10">
            <a:extLst>
              <a:ext uri="{FF2B5EF4-FFF2-40B4-BE49-F238E27FC236}">
                <a16:creationId xmlns:a16="http://schemas.microsoft.com/office/drawing/2014/main" id="{E4EB929E-3AFB-40AA-B19B-3BE84272B18D}"/>
              </a:ext>
            </a:extLst>
          </p:cNvPr>
          <p:cNvSpPr/>
          <p:nvPr/>
        </p:nvSpPr>
        <p:spPr>
          <a:xfrm>
            <a:off x="-667" y="4117"/>
            <a:ext cx="381639"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5" name="TextBox 14">
            <a:extLst>
              <a:ext uri="{FF2B5EF4-FFF2-40B4-BE49-F238E27FC236}">
                <a16:creationId xmlns:a16="http://schemas.microsoft.com/office/drawing/2014/main" id="{E526F570-1872-482D-B0A6-D89A8DD3A238}"/>
              </a:ext>
            </a:extLst>
          </p:cNvPr>
          <p:cNvSpPr txBox="1"/>
          <p:nvPr/>
        </p:nvSpPr>
        <p:spPr>
          <a:xfrm>
            <a:off x="-2525485" y="25474"/>
            <a:ext cx="11908969" cy="707886"/>
          </a:xfrm>
          <a:prstGeom prst="rect">
            <a:avLst/>
          </a:prstGeom>
          <a:noFill/>
        </p:spPr>
        <p:txBody>
          <a:bodyPr wrap="square" rtlCol="0">
            <a:spAutoFit/>
          </a:bodyPr>
          <a:lstStyle/>
          <a:p>
            <a:pPr algn="ctr"/>
            <a:r>
              <a:rPr lang="en-US" sz="4000" b="1" dirty="0">
                <a:solidFill>
                  <a:srgbClr val="174876"/>
                </a:solidFill>
              </a:rPr>
              <a:t>How To Apply</a:t>
            </a:r>
            <a:endParaRPr lang="en-GB" sz="4000" b="1" dirty="0">
              <a:solidFill>
                <a:srgbClr val="174876"/>
              </a:solidFill>
            </a:endParaRPr>
          </a:p>
        </p:txBody>
      </p:sp>
      <p:pic>
        <p:nvPicPr>
          <p:cNvPr id="17" name="Picture 16" descr="A picture containing text, clipart&#10;&#10;Description automatically generated">
            <a:extLst>
              <a:ext uri="{FF2B5EF4-FFF2-40B4-BE49-F238E27FC236}">
                <a16:creationId xmlns:a16="http://schemas.microsoft.com/office/drawing/2014/main" id="{0852329A-5A02-4454-AFBF-9FA0DB23F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18" name="Rectangle: Rounded Corners 17">
            <a:extLst>
              <a:ext uri="{FF2B5EF4-FFF2-40B4-BE49-F238E27FC236}">
                <a16:creationId xmlns:a16="http://schemas.microsoft.com/office/drawing/2014/main" id="{017CA78A-A6F5-4A7A-83FD-A83DAE7C0E05}"/>
              </a:ext>
            </a:extLst>
          </p:cNvPr>
          <p:cNvSpPr/>
          <p:nvPr/>
        </p:nvSpPr>
        <p:spPr>
          <a:xfrm>
            <a:off x="637309" y="841964"/>
            <a:ext cx="6088985" cy="8008858"/>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29D8657-1117-46DB-AC7C-C596C16BB140}"/>
              </a:ext>
            </a:extLst>
          </p:cNvPr>
          <p:cNvSpPr txBox="1"/>
          <p:nvPr/>
        </p:nvSpPr>
        <p:spPr>
          <a:xfrm>
            <a:off x="946213" y="1432030"/>
            <a:ext cx="5471176" cy="4962897"/>
          </a:xfrm>
          <a:prstGeom prst="rect">
            <a:avLst/>
          </a:prstGeom>
          <a:noFill/>
        </p:spPr>
        <p:txBody>
          <a:bodyPr wrap="square" rtlCol="0">
            <a:spAutoFit/>
          </a:bodyPr>
          <a:lstStyle/>
          <a:p>
            <a:pPr algn="just">
              <a:lnSpc>
                <a:spcPct val="150000"/>
              </a:lnSpc>
            </a:pPr>
            <a:r>
              <a:rPr lang="en-GB" sz="1400" b="1" dirty="0">
                <a:solidFill>
                  <a:srgbClr val="174876"/>
                </a:solidFill>
                <a:latin typeface="Helvetica" panose="020B0604020202020204" pitchFamily="34" charset="0"/>
                <a:ea typeface="Times New Roman" panose="02020603050405020304" pitchFamily="18" charset="0"/>
                <a:cs typeface="Helvetica" panose="020B0604020202020204" pitchFamily="34" charset="0"/>
              </a:rPr>
              <a:t>Please note, this</a:t>
            </a:r>
            <a:r>
              <a:rPr lang="en-GB" sz="14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is not a working for home opportunity. </a:t>
            </a:r>
          </a:p>
          <a:p>
            <a:pPr algn="just">
              <a:lnSpc>
                <a:spcPct val="150000"/>
              </a:lnSpc>
            </a:pPr>
            <a:endParaRPr lang="en-GB" sz="12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Application deadline: </a:t>
            </a:r>
            <a:r>
              <a:rPr lang="en-GB" sz="12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17.00 (GMT),  Thursday 16 June 2022</a:t>
            </a:r>
            <a:r>
              <a:rPr lang="en-GB" sz="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endParaRPr lang="en-GB" sz="1200" dirty="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algn="just"/>
            <a:r>
              <a:rPr lang="en-GB" sz="1200" b="1" dirty="0">
                <a:solidFill>
                  <a:srgbClr val="174876"/>
                </a:solidFill>
                <a:effectLst/>
                <a:latin typeface="Helvetica "/>
                <a:ea typeface="Times New Roman" panose="02020603050405020304" pitchFamily="18" charset="0"/>
              </a:rPr>
              <a:t>This is a front-line role</a:t>
            </a:r>
            <a:r>
              <a:rPr lang="en-GB" sz="1200" b="1" dirty="0">
                <a:solidFill>
                  <a:srgbClr val="174876"/>
                </a:solidFill>
                <a:latin typeface="Helvetica "/>
                <a:ea typeface="Times New Roman" panose="02020603050405020304" pitchFamily="18" charset="0"/>
              </a:rPr>
              <a:t>. The post holder will work across Ealing</a:t>
            </a:r>
            <a:endParaRPr lang="en-GB" sz="1200" b="1" dirty="0">
              <a:solidFill>
                <a:srgbClr val="174876"/>
              </a:solidFill>
              <a:effectLst/>
              <a:latin typeface="Helvetica "/>
              <a:ea typeface="Times New Roman" panose="02020603050405020304" pitchFamily="18" charset="0"/>
            </a:endParaRPr>
          </a:p>
          <a:p>
            <a:pPr algn="just"/>
            <a:r>
              <a:rPr lang="en-GB" sz="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200" b="1"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Interviews will take place during the </a:t>
            </a:r>
            <a:r>
              <a:rPr lang="en-GB" sz="12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week beginning Monday 27</a:t>
            </a:r>
            <a:r>
              <a:rPr lang="en-GB" sz="1200" b="1" baseline="300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th</a:t>
            </a:r>
            <a:r>
              <a:rPr lang="en-GB" sz="12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June 2022 (In Person)</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endPar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To apply, please email you CV to </a:t>
            </a:r>
            <a:r>
              <a:rPr lang="en-GB" sz="1100" u="none" strike="noStrike"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hlinkClick r:id="rId3">
                  <a:extLst>
                    <a:ext uri="{A12FA001-AC4F-418D-AE19-62706E023703}">
                      <ahyp:hlinkClr xmlns:ahyp="http://schemas.microsoft.com/office/drawing/2018/hyperlinkcolor" val="tx"/>
                    </a:ext>
                  </a:extLst>
                </a:hlinkClick>
              </a:rPr>
              <a:t>irfan@ehcvs.org.uk</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Please also include two professional references. References will only be contacted if an offer has been made.</a:t>
            </a:r>
          </a:p>
          <a:p>
            <a:pPr algn="just"/>
            <a:endParaRPr lang="en-GB" sz="1100" dirty="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Please also complete an Equality Monitoring form, which can be downloaded </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hlinkClick r:id="rId4"/>
              </a:rPr>
              <a:t>here</a:t>
            </a:r>
            <a:endPar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We can only give feedback to candidates who are shortlisted </a:t>
            </a: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lnSpc>
                <a:spcPct val="150000"/>
              </a:lnSpc>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ELIGIBILITY </a:t>
            </a:r>
            <a:endParaRPr lang="en-GB" sz="11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Applicants must be eligible to work in the United Kingdom (UK) and provide information regarding the basis of their right to work in the UK with their application </a:t>
            </a:r>
          </a:p>
          <a:p>
            <a:endParaRPr lang="en-US" sz="1400" dirty="0">
              <a:solidFill>
                <a:srgbClr val="174876"/>
              </a:solidFill>
              <a:latin typeface="Helvetica" panose="020B0604020202020204" pitchFamily="34" charset="0"/>
              <a:cs typeface="Helvetica" panose="020B0604020202020204" pitchFamily="34" charset="0"/>
            </a:endParaRPr>
          </a:p>
          <a:p>
            <a:br>
              <a:rPr lang="en-US" sz="1600" dirty="0">
                <a:latin typeface="Helvetica" panose="020B0604020202020204" pitchFamily="34" charset="0"/>
                <a:cs typeface="Helvetica" panose="020B0604020202020204" pitchFamily="34" charset="0"/>
              </a:rPr>
            </a:br>
            <a:endParaRPr lang="en-GB" sz="1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6032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A16DA3B-33DC-4E82-ACB3-1D55E87098E7}"/>
              </a:ext>
            </a:extLst>
          </p:cNvPr>
          <p:cNvSpPr/>
          <p:nvPr/>
        </p:nvSpPr>
        <p:spPr>
          <a:xfrm>
            <a:off x="-25496" y="0"/>
            <a:ext cx="688349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5" name="Rectangle 4">
            <a:extLst>
              <a:ext uri="{FF2B5EF4-FFF2-40B4-BE49-F238E27FC236}">
                <a16:creationId xmlns:a16="http://schemas.microsoft.com/office/drawing/2014/main" id="{45FD24CC-AD7C-4293-813A-44DFDD8F7C36}"/>
              </a:ext>
            </a:extLst>
          </p:cNvPr>
          <p:cNvSpPr/>
          <p:nvPr/>
        </p:nvSpPr>
        <p:spPr>
          <a:xfrm>
            <a:off x="-25495" y="8908473"/>
            <a:ext cx="6883496"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8" name="Picture 7" descr="Logo&#10;&#10;Description automatically generated">
            <a:extLst>
              <a:ext uri="{FF2B5EF4-FFF2-40B4-BE49-F238E27FC236}">
                <a16:creationId xmlns:a16="http://schemas.microsoft.com/office/drawing/2014/main" id="{EAE5B3DC-B126-4569-B17F-72847A296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396" y="8951889"/>
            <a:ext cx="2391256" cy="954111"/>
          </a:xfrm>
          <a:prstGeom prst="rect">
            <a:avLst/>
          </a:prstGeom>
        </p:spPr>
      </p:pic>
      <p:sp>
        <p:nvSpPr>
          <p:cNvPr id="51" name="TextBox 50">
            <a:extLst>
              <a:ext uri="{FF2B5EF4-FFF2-40B4-BE49-F238E27FC236}">
                <a16:creationId xmlns:a16="http://schemas.microsoft.com/office/drawing/2014/main" id="{277F78A6-EF28-48FD-B310-613E05179C11}"/>
              </a:ext>
            </a:extLst>
          </p:cNvPr>
          <p:cNvSpPr txBox="1"/>
          <p:nvPr/>
        </p:nvSpPr>
        <p:spPr>
          <a:xfrm rot="16200000">
            <a:off x="-4532731" y="7053524"/>
            <a:ext cx="10071475" cy="1107996"/>
          </a:xfrm>
          <a:prstGeom prst="rect">
            <a:avLst/>
          </a:prstGeom>
          <a:noFill/>
        </p:spPr>
        <p:txBody>
          <a:bodyPr wrap="square" rtlCol="0">
            <a:spAutoFit/>
          </a:bodyPr>
          <a:lstStyle/>
          <a:p>
            <a:pPr algn="ctr"/>
            <a:r>
              <a:rPr lang="en-US" sz="6600" b="1" dirty="0">
                <a:solidFill>
                  <a:schemeClr val="bg1"/>
                </a:solidFill>
              </a:rPr>
              <a:t>EHCVS</a:t>
            </a:r>
            <a:endParaRPr lang="en-GB" sz="6600" b="1" dirty="0">
              <a:solidFill>
                <a:schemeClr val="bg1"/>
              </a:solidFill>
            </a:endParaRPr>
          </a:p>
        </p:txBody>
      </p:sp>
      <p:pic>
        <p:nvPicPr>
          <p:cNvPr id="11" name="Picture 10" descr="A group of people smiling&#10;&#10;Description automatically generated with medium confidence">
            <a:extLst>
              <a:ext uri="{FF2B5EF4-FFF2-40B4-BE49-F238E27FC236}">
                <a16:creationId xmlns:a16="http://schemas.microsoft.com/office/drawing/2014/main" id="{D9434A16-03D8-4386-97B0-5966B2564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18" y="470462"/>
            <a:ext cx="5680364" cy="3599581"/>
          </a:xfrm>
          <a:prstGeom prst="rect">
            <a:avLst/>
          </a:prstGeom>
        </p:spPr>
      </p:pic>
      <p:sp>
        <p:nvSpPr>
          <p:cNvPr id="3" name="TextBox 2">
            <a:extLst>
              <a:ext uri="{FF2B5EF4-FFF2-40B4-BE49-F238E27FC236}">
                <a16:creationId xmlns:a16="http://schemas.microsoft.com/office/drawing/2014/main" id="{E6995FD0-E6F4-4C77-AD92-ABA218221477}"/>
              </a:ext>
            </a:extLst>
          </p:cNvPr>
          <p:cNvSpPr txBox="1"/>
          <p:nvPr/>
        </p:nvSpPr>
        <p:spPr>
          <a:xfrm>
            <a:off x="1072293" y="4367961"/>
            <a:ext cx="5181600" cy="2031325"/>
          </a:xfrm>
          <a:prstGeom prst="rect">
            <a:avLst/>
          </a:prstGeom>
          <a:noFill/>
        </p:spPr>
        <p:txBody>
          <a:bodyPr wrap="square" rtlCol="0">
            <a:spAutoFit/>
          </a:bodyPr>
          <a:lstStyle/>
          <a:p>
            <a:r>
              <a:rPr lang="en-GB" sz="1800" dirty="0">
                <a:solidFill>
                  <a:srgbClr val="000000"/>
                </a:solidFill>
                <a:effectLst/>
                <a:latin typeface="Calibri" panose="020F0502020204030204" pitchFamily="34" charset="0"/>
                <a:ea typeface="Times New Roman" panose="02020603050405020304" pitchFamily="18" charset="0"/>
              </a:rPr>
              <a:t> </a:t>
            </a:r>
            <a:endParaRPr lang="en-GB" sz="1800" dirty="0">
              <a:effectLst/>
              <a:latin typeface="Calibri" panose="020F0502020204030204" pitchFamily="34" charset="0"/>
              <a:ea typeface="Calibri" panose="020F0502020204030204" pitchFamily="34" charset="0"/>
            </a:endParaRPr>
          </a:p>
          <a:p>
            <a:r>
              <a:rPr lang="en-GB" sz="1800" i="1" dirty="0">
                <a:solidFill>
                  <a:schemeClr val="bg1"/>
                </a:solidFill>
                <a:effectLst/>
                <a:latin typeface="Calibri" panose="020F0502020204030204" pitchFamily="34" charset="0"/>
                <a:ea typeface="Calibri" panose="020F0502020204030204" pitchFamily="34" charset="0"/>
              </a:rPr>
              <a:t>‘The connection between Ealing and Hounslow CVS and the local community/public sector is incredibly valuable. It is efficient and trusted. There is expertise that is supporting and helping our communities that would be difficult to replicate elsewhere’.</a:t>
            </a:r>
          </a:p>
          <a:p>
            <a:endParaRPr lang="en-GB" dirty="0"/>
          </a:p>
        </p:txBody>
      </p:sp>
      <p:sp>
        <p:nvSpPr>
          <p:cNvPr id="12" name="TextBox 11">
            <a:extLst>
              <a:ext uri="{FF2B5EF4-FFF2-40B4-BE49-F238E27FC236}">
                <a16:creationId xmlns:a16="http://schemas.microsoft.com/office/drawing/2014/main" id="{A7B15B52-A8C9-42C5-9551-953A835B8AC8}"/>
              </a:ext>
            </a:extLst>
          </p:cNvPr>
          <p:cNvSpPr txBox="1"/>
          <p:nvPr/>
        </p:nvSpPr>
        <p:spPr>
          <a:xfrm>
            <a:off x="91901" y="9105781"/>
            <a:ext cx="5181600" cy="1015663"/>
          </a:xfrm>
          <a:prstGeom prst="rect">
            <a:avLst/>
          </a:prstGeom>
          <a:noFill/>
        </p:spPr>
        <p:txBody>
          <a:bodyPr wrap="square" rtlCol="0">
            <a:spAutoFit/>
          </a:bodyPr>
          <a:lstStyle/>
          <a:p>
            <a:r>
              <a:rPr lang="en-GB" sz="1400" dirty="0">
                <a:solidFill>
                  <a:srgbClr val="174876"/>
                </a:solidFill>
                <a:effectLst/>
                <a:latin typeface="Calibri" panose="020F0502020204030204" pitchFamily="34" charset="0"/>
                <a:ea typeface="Times New Roman" panose="02020603050405020304" pitchFamily="18" charset="0"/>
              </a:rPr>
              <a:t>Ealing and Hounslow CVS, West Ealing Library, </a:t>
            </a:r>
            <a:br>
              <a:rPr lang="en-GB" sz="1400" dirty="0">
                <a:solidFill>
                  <a:srgbClr val="174876"/>
                </a:solidFill>
                <a:effectLst/>
                <a:latin typeface="Calibri" panose="020F0502020204030204" pitchFamily="34" charset="0"/>
                <a:ea typeface="Times New Roman" panose="02020603050405020304" pitchFamily="18" charset="0"/>
              </a:rPr>
            </a:br>
            <a:r>
              <a:rPr lang="en-GB" sz="1400" dirty="0">
                <a:solidFill>
                  <a:srgbClr val="174876"/>
                </a:solidFill>
                <a:effectLst/>
                <a:latin typeface="Calibri" panose="020F0502020204030204" pitchFamily="34" charset="0"/>
                <a:ea typeface="Times New Roman" panose="02020603050405020304" pitchFamily="18" charset="0"/>
              </a:rPr>
              <a:t>Melbourne Avenue, West Ealing W13 9BT</a:t>
            </a:r>
          </a:p>
          <a:p>
            <a:r>
              <a:rPr lang="en-GB" sz="1400" dirty="0">
                <a:solidFill>
                  <a:srgbClr val="174876"/>
                </a:solidFill>
                <a:latin typeface="Calibri" panose="020F0502020204030204" pitchFamily="34" charset="0"/>
                <a:ea typeface="Calibri" panose="020F0502020204030204" pitchFamily="34" charset="0"/>
              </a:rPr>
              <a:t>www.ehcvs.org.uk</a:t>
            </a:r>
            <a:endParaRPr lang="en-GB" sz="1400" dirty="0">
              <a:solidFill>
                <a:srgbClr val="174876"/>
              </a:solidFill>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04658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C367BF-1BD9-43D3-B58D-75FE9EE193E7}"/>
              </a:ext>
            </a:extLst>
          </p:cNvPr>
          <p:cNvSpPr/>
          <p:nvPr/>
        </p:nvSpPr>
        <p:spPr>
          <a:xfrm>
            <a:off x="-35275" y="-2"/>
            <a:ext cx="409348"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pic>
        <p:nvPicPr>
          <p:cNvPr id="7" name="Picture 6" descr="A picture containing text, clipart&#10;&#10;Description automatically generated">
            <a:extLst>
              <a:ext uri="{FF2B5EF4-FFF2-40B4-BE49-F238E27FC236}">
                <a16:creationId xmlns:a16="http://schemas.microsoft.com/office/drawing/2014/main" id="{37114B3C-0AB2-4851-ADC7-87DA54DE8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2" name="TextBox 1">
            <a:extLst>
              <a:ext uri="{FF2B5EF4-FFF2-40B4-BE49-F238E27FC236}">
                <a16:creationId xmlns:a16="http://schemas.microsoft.com/office/drawing/2014/main" id="{B3F12669-D3C9-43F8-81BD-CB61BAC22AE3}"/>
              </a:ext>
            </a:extLst>
          </p:cNvPr>
          <p:cNvSpPr txBox="1"/>
          <p:nvPr/>
        </p:nvSpPr>
        <p:spPr>
          <a:xfrm>
            <a:off x="736732" y="1485219"/>
            <a:ext cx="5542844" cy="5232202"/>
          </a:xfrm>
          <a:prstGeom prst="rect">
            <a:avLst/>
          </a:prstGeom>
          <a:noFill/>
        </p:spPr>
        <p:txBody>
          <a:bodyPr wrap="square" rtlCol="0">
            <a:spAutoFit/>
          </a:bodyPr>
          <a:lstStyle/>
          <a:p>
            <a:pPr algn="just" fontAlgn="base"/>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Ealing and Hounslow Community Voluntary Service is a registered local charity that has been supporting voluntary and community sector (VCS) groups in Ealing for over 30 years and Hounslow groups since 2012.  </a:t>
            </a:r>
          </a:p>
          <a:p>
            <a:pPr algn="just" fontAlgn="base"/>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In this rapidly changing world where our sector continues to face many challenges and take on new opportunities, it is highly appropriate that Ealing CVS has undertaken a process of reviewing and planning for the next three years. Consulting with our stakeholders has been a refreshing process, and has provided us with an opportunity to study how well we delivered our core themes from our latest Business Plan – developing, connecting, representing and innovating with the third sector in Ealing and Hounslow - and to establish new and more relevant themes of work for future delivery.</a:t>
            </a:r>
          </a:p>
          <a:p>
            <a:pPr algn="just"/>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Ealing CVS is a second-tier organisation that works with local charities and voluntary organisations in Ealing and Hounslow. The overall aim is to provide a professional and effective service to local voluntary organisations through assistance and through forming consortia and bidding for major tranches of funding aimed at improving the lives of the local communities.</a:t>
            </a:r>
          </a:p>
          <a:p>
            <a:endParaRPr lang="en-GB" sz="2600" dirty="0"/>
          </a:p>
        </p:txBody>
      </p:sp>
      <p:sp>
        <p:nvSpPr>
          <p:cNvPr id="11" name="TextBox 10">
            <a:extLst>
              <a:ext uri="{FF2B5EF4-FFF2-40B4-BE49-F238E27FC236}">
                <a16:creationId xmlns:a16="http://schemas.microsoft.com/office/drawing/2014/main" id="{8104D8AF-BE5D-40DF-80EF-0C3D48C7A9C4}"/>
              </a:ext>
            </a:extLst>
          </p:cNvPr>
          <p:cNvSpPr txBox="1"/>
          <p:nvPr/>
        </p:nvSpPr>
        <p:spPr>
          <a:xfrm>
            <a:off x="-2641021" y="80889"/>
            <a:ext cx="11908969" cy="1323439"/>
          </a:xfrm>
          <a:prstGeom prst="rect">
            <a:avLst/>
          </a:prstGeom>
          <a:noFill/>
        </p:spPr>
        <p:txBody>
          <a:bodyPr wrap="square" rtlCol="0">
            <a:spAutoFit/>
          </a:bodyPr>
          <a:lstStyle/>
          <a:p>
            <a:pPr algn="ctr"/>
            <a:r>
              <a:rPr lang="en-US" sz="4000" b="1" dirty="0">
                <a:solidFill>
                  <a:srgbClr val="174876"/>
                </a:solidFill>
              </a:rPr>
              <a:t>About Ealing &amp; </a:t>
            </a:r>
            <a:br>
              <a:rPr lang="en-US" sz="4000" b="1" dirty="0">
                <a:solidFill>
                  <a:srgbClr val="174876"/>
                </a:solidFill>
              </a:rPr>
            </a:br>
            <a:r>
              <a:rPr lang="en-US" sz="4000" b="1" dirty="0">
                <a:solidFill>
                  <a:srgbClr val="174876"/>
                </a:solidFill>
              </a:rPr>
              <a:t>Hounslow CVS</a:t>
            </a:r>
            <a:endParaRPr lang="en-GB" sz="4000" b="1" dirty="0">
              <a:solidFill>
                <a:srgbClr val="174876"/>
              </a:solidFill>
            </a:endParaRPr>
          </a:p>
        </p:txBody>
      </p:sp>
      <p:sp>
        <p:nvSpPr>
          <p:cNvPr id="9" name="Right Triangle 8">
            <a:extLst>
              <a:ext uri="{FF2B5EF4-FFF2-40B4-BE49-F238E27FC236}">
                <a16:creationId xmlns:a16="http://schemas.microsoft.com/office/drawing/2014/main" id="{77C6A3AB-7203-4DFF-A3CF-9B320655A9C2}"/>
              </a:ext>
            </a:extLst>
          </p:cNvPr>
          <p:cNvSpPr/>
          <p:nvPr/>
        </p:nvSpPr>
        <p:spPr>
          <a:xfrm>
            <a:off x="37407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3" name="Picture 12" descr="A picture containing text, person&#10;&#10;Description automatically generated">
            <a:extLst>
              <a:ext uri="{FF2B5EF4-FFF2-40B4-BE49-F238E27FC236}">
                <a16:creationId xmlns:a16="http://schemas.microsoft.com/office/drawing/2014/main" id="{6CF16876-AFE5-4DE2-AF3A-BA553ECF3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68" y="6820770"/>
            <a:ext cx="3978671" cy="2651784"/>
          </a:xfrm>
          <a:prstGeom prst="rect">
            <a:avLst/>
          </a:prstGeom>
          <a:ln w="38100">
            <a:solidFill>
              <a:srgbClr val="174876"/>
            </a:solidFill>
          </a:ln>
        </p:spPr>
      </p:pic>
    </p:spTree>
    <p:extLst>
      <p:ext uri="{BB962C8B-B14F-4D97-AF65-F5344CB8AC3E}">
        <p14:creationId xmlns:p14="http://schemas.microsoft.com/office/powerpoint/2010/main" val="395198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C367BF-1BD9-43D3-B58D-75FE9EE193E7}"/>
              </a:ext>
            </a:extLst>
          </p:cNvPr>
          <p:cNvSpPr/>
          <p:nvPr/>
        </p:nvSpPr>
        <p:spPr>
          <a:xfrm>
            <a:off x="-35275" y="-2"/>
            <a:ext cx="409348"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2" name="TextBox 1">
            <a:extLst>
              <a:ext uri="{FF2B5EF4-FFF2-40B4-BE49-F238E27FC236}">
                <a16:creationId xmlns:a16="http://schemas.microsoft.com/office/drawing/2014/main" id="{B3F12669-D3C9-43F8-81BD-CB61BAC22AE3}"/>
              </a:ext>
            </a:extLst>
          </p:cNvPr>
          <p:cNvSpPr txBox="1"/>
          <p:nvPr/>
        </p:nvSpPr>
        <p:spPr>
          <a:xfrm>
            <a:off x="672848" y="1207462"/>
            <a:ext cx="5381588" cy="4401205"/>
          </a:xfrm>
          <a:prstGeom prst="rect">
            <a:avLst/>
          </a:prstGeom>
          <a:noFill/>
        </p:spPr>
        <p:txBody>
          <a:bodyPr wrap="square" rtlCol="0">
            <a:spAutoFit/>
          </a:bodyPr>
          <a:lstStyle/>
          <a:p>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We are currently a team of 10 with a diverse range of backgrounds and skill sets. To find out </a:t>
            </a:r>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hlinkClick r:id="rId2">
                  <a:extLst>
                    <a:ext uri="{A12FA001-AC4F-418D-AE19-62706E023703}">
                      <ahyp:hlinkClr xmlns:ahyp="http://schemas.microsoft.com/office/drawing/2018/hyperlinkcolor" val="tx"/>
                    </a:ext>
                  </a:extLst>
                </a:hlinkClick>
              </a:rPr>
              <a:t>more about us </a:t>
            </a:r>
            <a:r>
              <a:rPr lang="en-GB" sz="14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and read more about each member of our team. </a:t>
            </a:r>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latin typeface="Helvetica" panose="020B060402020202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endParaRPr lang="en-GB" sz="1400" dirty="0">
              <a:solidFill>
                <a:srgbClr val="174876"/>
              </a:solidFill>
              <a:latin typeface="Helvetica" panose="020B0604020202020204" pitchFamily="34" charset="0"/>
              <a:cs typeface="Helvetica" panose="020B0604020202020204" pitchFamily="34" charset="0"/>
            </a:endParaRPr>
          </a:p>
          <a:p>
            <a:r>
              <a:rPr lang="en-GB" sz="1400" dirty="0">
                <a:solidFill>
                  <a:srgbClr val="174876"/>
                </a:solidFill>
                <a:latin typeface="Helvetica" panose="020B0604020202020204" pitchFamily="34" charset="0"/>
                <a:cs typeface="Helvetica" panose="020B0604020202020204" pitchFamily="34" charset="0"/>
              </a:rPr>
              <a:t>You can find out more about </a:t>
            </a:r>
            <a:r>
              <a:rPr lang="en-GB" sz="1400" dirty="0">
                <a:solidFill>
                  <a:srgbClr val="174876"/>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our</a:t>
            </a:r>
            <a:r>
              <a:rPr lang="en-GB" sz="1400" dirty="0">
                <a:solidFill>
                  <a:srgbClr val="0563C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 </a:t>
            </a:r>
            <a:r>
              <a:rPr lang="en-GB" sz="1400" dirty="0">
                <a:solidFill>
                  <a:srgbClr val="174876"/>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Trustees here too</a:t>
            </a:r>
            <a:endParaRPr lang="en-GB" sz="1400" dirty="0">
              <a:solidFill>
                <a:srgbClr val="174876"/>
              </a:solidFill>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8104D8AF-BE5D-40DF-80EF-0C3D48C7A9C4}"/>
              </a:ext>
            </a:extLst>
          </p:cNvPr>
          <p:cNvSpPr txBox="1"/>
          <p:nvPr/>
        </p:nvSpPr>
        <p:spPr>
          <a:xfrm>
            <a:off x="-2525485" y="67038"/>
            <a:ext cx="11908969" cy="830997"/>
          </a:xfrm>
          <a:prstGeom prst="rect">
            <a:avLst/>
          </a:prstGeom>
          <a:noFill/>
        </p:spPr>
        <p:txBody>
          <a:bodyPr wrap="square" rtlCol="0">
            <a:spAutoFit/>
          </a:bodyPr>
          <a:lstStyle/>
          <a:p>
            <a:pPr algn="ctr"/>
            <a:r>
              <a:rPr lang="en-US" sz="4800" b="1" dirty="0">
                <a:solidFill>
                  <a:srgbClr val="174876"/>
                </a:solidFill>
              </a:rPr>
              <a:t>About Us</a:t>
            </a:r>
            <a:endParaRPr lang="en-GB" sz="4800" b="1" dirty="0">
              <a:solidFill>
                <a:srgbClr val="174876"/>
              </a:solidFill>
            </a:endParaRPr>
          </a:p>
        </p:txBody>
      </p:sp>
      <p:sp>
        <p:nvSpPr>
          <p:cNvPr id="13" name="Right Triangle 12">
            <a:extLst>
              <a:ext uri="{FF2B5EF4-FFF2-40B4-BE49-F238E27FC236}">
                <a16:creationId xmlns:a16="http://schemas.microsoft.com/office/drawing/2014/main" id="{A08F834F-EBD0-4921-BE64-CEC79C3D974C}"/>
              </a:ext>
            </a:extLst>
          </p:cNvPr>
          <p:cNvSpPr/>
          <p:nvPr/>
        </p:nvSpPr>
        <p:spPr>
          <a:xfrm>
            <a:off x="374073"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5" name="Picture 14" descr="A picture containing text, clipart&#10;&#10;Description automatically generated">
            <a:extLst>
              <a:ext uri="{FF2B5EF4-FFF2-40B4-BE49-F238E27FC236}">
                <a16:creationId xmlns:a16="http://schemas.microsoft.com/office/drawing/2014/main" id="{14464B77-58C9-439D-BBA9-AA610102F9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pic>
        <p:nvPicPr>
          <p:cNvPr id="10" name="Picture 9" descr="A group of people laughing&#10;&#10;Description automatically generated with medium confidence">
            <a:extLst>
              <a:ext uri="{FF2B5EF4-FFF2-40B4-BE49-F238E27FC236}">
                <a16:creationId xmlns:a16="http://schemas.microsoft.com/office/drawing/2014/main" id="{380B9550-36C1-4F05-8A70-F8255404EA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6112138"/>
            <a:ext cx="3286947" cy="2439531"/>
          </a:xfrm>
          <a:prstGeom prst="rect">
            <a:avLst/>
          </a:prstGeom>
          <a:ln w="38100">
            <a:solidFill>
              <a:srgbClr val="174876"/>
            </a:solidFill>
          </a:ln>
        </p:spPr>
      </p:pic>
      <p:pic>
        <p:nvPicPr>
          <p:cNvPr id="5" name="Picture 4" descr="A picture containing text, person, indoor, computer&#10;&#10;Description automatically generated">
            <a:extLst>
              <a:ext uri="{FF2B5EF4-FFF2-40B4-BE49-F238E27FC236}">
                <a16:creationId xmlns:a16="http://schemas.microsoft.com/office/drawing/2014/main" id="{60605AB4-5AE6-4705-AB51-5991C7DA18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687" y="2355272"/>
            <a:ext cx="3432118" cy="2410691"/>
          </a:xfrm>
          <a:prstGeom prst="rect">
            <a:avLst/>
          </a:prstGeom>
          <a:ln w="38100">
            <a:solidFill>
              <a:srgbClr val="174876"/>
            </a:solidFill>
          </a:ln>
        </p:spPr>
      </p:pic>
    </p:spTree>
    <p:extLst>
      <p:ext uri="{BB962C8B-B14F-4D97-AF65-F5344CB8AC3E}">
        <p14:creationId xmlns:p14="http://schemas.microsoft.com/office/powerpoint/2010/main" val="375339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237E9224-8257-4DB5-BD18-793BF12F3339}"/>
              </a:ext>
            </a:extLst>
          </p:cNvPr>
          <p:cNvSpPr/>
          <p:nvPr/>
        </p:nvSpPr>
        <p:spPr>
          <a:xfrm>
            <a:off x="587706" y="845125"/>
            <a:ext cx="5965494" cy="8074483"/>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F12669-D3C9-43F8-81BD-CB61BAC22AE3}"/>
              </a:ext>
            </a:extLst>
          </p:cNvPr>
          <p:cNvSpPr txBox="1"/>
          <p:nvPr/>
        </p:nvSpPr>
        <p:spPr>
          <a:xfrm>
            <a:off x="768714" y="1157792"/>
            <a:ext cx="5494564" cy="6555641"/>
          </a:xfrm>
          <a:prstGeom prst="rect">
            <a:avLst/>
          </a:prstGeom>
          <a:noFill/>
        </p:spPr>
        <p:txBody>
          <a:bodyPr wrap="square" rtlCol="0">
            <a:spAutoFit/>
          </a:bodyPr>
          <a:lstStyle/>
          <a:p>
            <a:pPr algn="just"/>
            <a:endPar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EHCVS’s aim is to deliver an improved quality of life for the less advantaged  people in Ealing, Hounslow and surrounding areas.  We do this through:</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Assisting local charities and volunteer organisations to operate more effectively. </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Working with partners in undertaking projects.</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Undertaking projects directly.</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 </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Our promises to our funders are to:</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Work to achieve the agreed deliverables within the proposed timescales and costs;</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Where problems or concerns may arise to advise the funder at the earliest practical time and to work with them to obtain a mutually  satisfactory resolution;</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Where we are working directly with local people to ensure that we obtain adequate feedback on their satisfaction with the service we are offering.</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 </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Our promises to our staff are to:</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Help them to work together in a constructive manner to achieve our agreed deliverables;</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Ensure that their progress on projects can be tracked and assistance provided  at the earliest opportunity to overcome any problems and concerns that may arise.</a:t>
            </a:r>
          </a:p>
          <a:p>
            <a:pPr marL="342900" lvl="0" indent="-342900" algn="just">
              <a:buFont typeface="Symbol" panose="05050102010706020507" pitchFamily="18" charset="2"/>
              <a:buChar char=""/>
            </a:pPr>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Develop their skills and opportunities to take on different types of work.</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 </a:t>
            </a: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Overall it is the aim of EHCVS to be the most efficient and effective provider of these community services in London.</a:t>
            </a:r>
          </a:p>
        </p:txBody>
      </p:sp>
      <p:sp>
        <p:nvSpPr>
          <p:cNvPr id="13" name="Rectangle 12">
            <a:extLst>
              <a:ext uri="{FF2B5EF4-FFF2-40B4-BE49-F238E27FC236}">
                <a16:creationId xmlns:a16="http://schemas.microsoft.com/office/drawing/2014/main" id="{11CEC539-14FD-414B-9AD2-058F01A05A7A}"/>
              </a:ext>
            </a:extLst>
          </p:cNvPr>
          <p:cNvSpPr/>
          <p:nvPr/>
        </p:nvSpPr>
        <p:spPr>
          <a:xfrm>
            <a:off x="1" y="0"/>
            <a:ext cx="362562"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7" name="TextBox 16">
            <a:extLst>
              <a:ext uri="{FF2B5EF4-FFF2-40B4-BE49-F238E27FC236}">
                <a16:creationId xmlns:a16="http://schemas.microsoft.com/office/drawing/2014/main" id="{000440BD-0097-4018-A35C-2610549D08ED}"/>
              </a:ext>
            </a:extLst>
          </p:cNvPr>
          <p:cNvSpPr txBox="1"/>
          <p:nvPr/>
        </p:nvSpPr>
        <p:spPr>
          <a:xfrm>
            <a:off x="-2348524" y="82386"/>
            <a:ext cx="11908969" cy="707886"/>
          </a:xfrm>
          <a:prstGeom prst="rect">
            <a:avLst/>
          </a:prstGeom>
          <a:noFill/>
        </p:spPr>
        <p:txBody>
          <a:bodyPr wrap="square" rtlCol="0">
            <a:spAutoFit/>
          </a:bodyPr>
          <a:lstStyle/>
          <a:p>
            <a:pPr algn="ctr"/>
            <a:r>
              <a:rPr lang="en-US" sz="4000" b="1" dirty="0">
                <a:solidFill>
                  <a:srgbClr val="174876"/>
                </a:solidFill>
              </a:rPr>
              <a:t>Our Aims and Values</a:t>
            </a:r>
            <a:endParaRPr lang="en-GB" sz="4000" b="1" dirty="0">
              <a:solidFill>
                <a:srgbClr val="174876"/>
              </a:solidFill>
            </a:endParaRPr>
          </a:p>
        </p:txBody>
      </p:sp>
      <p:sp>
        <p:nvSpPr>
          <p:cNvPr id="18" name="Right Triangle 17">
            <a:extLst>
              <a:ext uri="{FF2B5EF4-FFF2-40B4-BE49-F238E27FC236}">
                <a16:creationId xmlns:a16="http://schemas.microsoft.com/office/drawing/2014/main" id="{895B12CB-E386-4A7B-9BEA-1DD9571C3A28}"/>
              </a:ext>
            </a:extLst>
          </p:cNvPr>
          <p:cNvSpPr/>
          <p:nvPr/>
        </p:nvSpPr>
        <p:spPr>
          <a:xfrm>
            <a:off x="362563" y="9042617"/>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19" name="Picture 18" descr="A picture containing text, clipart&#10;&#10;Description automatically generated">
            <a:extLst>
              <a:ext uri="{FF2B5EF4-FFF2-40B4-BE49-F238E27FC236}">
                <a16:creationId xmlns:a16="http://schemas.microsoft.com/office/drawing/2014/main" id="{6A23162F-2455-44CD-B743-096D232F6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Tree>
    <p:extLst>
      <p:ext uri="{BB962C8B-B14F-4D97-AF65-F5344CB8AC3E}">
        <p14:creationId xmlns:p14="http://schemas.microsoft.com/office/powerpoint/2010/main" val="395945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posing for a photo&#10;&#10;Description automatically generated with medium confidence">
            <a:extLst>
              <a:ext uri="{FF2B5EF4-FFF2-40B4-BE49-F238E27FC236}">
                <a16:creationId xmlns:a16="http://schemas.microsoft.com/office/drawing/2014/main" id="{CE0FFA03-9090-49AB-B9A5-C0026B0D5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211" y="5547407"/>
            <a:ext cx="5460225" cy="3139629"/>
          </a:xfrm>
          <a:prstGeom prst="rect">
            <a:avLst/>
          </a:prstGeom>
          <a:ln w="38100">
            <a:solidFill>
              <a:srgbClr val="174876"/>
            </a:solidFill>
          </a:ln>
        </p:spPr>
      </p:pic>
      <p:sp>
        <p:nvSpPr>
          <p:cNvPr id="15" name="Rectangle 14">
            <a:extLst>
              <a:ext uri="{FF2B5EF4-FFF2-40B4-BE49-F238E27FC236}">
                <a16:creationId xmlns:a16="http://schemas.microsoft.com/office/drawing/2014/main" id="{8E4062DE-88AA-465F-9AA3-65DE4A70BA8E}"/>
              </a:ext>
            </a:extLst>
          </p:cNvPr>
          <p:cNvSpPr/>
          <p:nvPr/>
        </p:nvSpPr>
        <p:spPr>
          <a:xfrm>
            <a:off x="-35275" y="-2"/>
            <a:ext cx="450911"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8" name="TextBox 17">
            <a:extLst>
              <a:ext uri="{FF2B5EF4-FFF2-40B4-BE49-F238E27FC236}">
                <a16:creationId xmlns:a16="http://schemas.microsoft.com/office/drawing/2014/main" id="{1577D962-9F61-42D7-89A5-2F2A457E2486}"/>
              </a:ext>
            </a:extLst>
          </p:cNvPr>
          <p:cNvSpPr txBox="1"/>
          <p:nvPr/>
        </p:nvSpPr>
        <p:spPr>
          <a:xfrm>
            <a:off x="-2386940" y="134041"/>
            <a:ext cx="11908969" cy="707886"/>
          </a:xfrm>
          <a:prstGeom prst="rect">
            <a:avLst/>
          </a:prstGeom>
          <a:noFill/>
        </p:spPr>
        <p:txBody>
          <a:bodyPr wrap="square" rtlCol="0">
            <a:spAutoFit/>
          </a:bodyPr>
          <a:lstStyle/>
          <a:p>
            <a:pPr algn="ctr"/>
            <a:r>
              <a:rPr lang="en-US" sz="4000" b="1" dirty="0">
                <a:solidFill>
                  <a:srgbClr val="174876"/>
                </a:solidFill>
              </a:rPr>
              <a:t>Our Strategic Objectives</a:t>
            </a:r>
            <a:endParaRPr lang="en-GB" sz="4000" b="1" dirty="0">
              <a:solidFill>
                <a:srgbClr val="174876"/>
              </a:solidFill>
            </a:endParaRPr>
          </a:p>
        </p:txBody>
      </p:sp>
      <p:sp>
        <p:nvSpPr>
          <p:cNvPr id="19" name="Right Triangle 18">
            <a:extLst>
              <a:ext uri="{FF2B5EF4-FFF2-40B4-BE49-F238E27FC236}">
                <a16:creationId xmlns:a16="http://schemas.microsoft.com/office/drawing/2014/main" id="{E3B374C0-40FF-49DA-BE19-2068EC661785}"/>
              </a:ext>
            </a:extLst>
          </p:cNvPr>
          <p:cNvSpPr/>
          <p:nvPr/>
        </p:nvSpPr>
        <p:spPr>
          <a:xfrm>
            <a:off x="415636" y="9044972"/>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1" name="Picture 20" descr="A picture containing text, clipart&#10;&#10;Description automatically generated">
            <a:extLst>
              <a:ext uri="{FF2B5EF4-FFF2-40B4-BE49-F238E27FC236}">
                <a16:creationId xmlns:a16="http://schemas.microsoft.com/office/drawing/2014/main" id="{19E49006-D7EF-4CE9-991C-9783E1777B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3" name="TextBox 2">
            <a:extLst>
              <a:ext uri="{FF2B5EF4-FFF2-40B4-BE49-F238E27FC236}">
                <a16:creationId xmlns:a16="http://schemas.microsoft.com/office/drawing/2014/main" id="{42C7EF9B-B94E-4361-B510-002C0D665AA6}"/>
              </a:ext>
            </a:extLst>
          </p:cNvPr>
          <p:cNvSpPr txBox="1"/>
          <p:nvPr/>
        </p:nvSpPr>
        <p:spPr>
          <a:xfrm>
            <a:off x="795593" y="1037540"/>
            <a:ext cx="5771459" cy="3600986"/>
          </a:xfrm>
          <a:prstGeom prst="rect">
            <a:avLst/>
          </a:prstGeom>
          <a:noFill/>
        </p:spPr>
        <p:txBody>
          <a:bodyPr wrap="square" rtlCol="0">
            <a:spAutoFit/>
          </a:bodyPr>
          <a:lstStyle/>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Ealing and Hounslow CVS has big plans and to achieve these we recognise that we may need to make changes and consider new ways of working. A core principle of our work has been, and continues to be, partnerships. We want to work with people, organisations and businesses that want to build, inspire, develop and enable our communities and volunteers to make a difference locally. </a:t>
            </a:r>
          </a:p>
          <a:p>
            <a:pPr algn="just"/>
            <a:endParaRPr lang="en-GB" sz="1400" dirty="0">
              <a:solidFill>
                <a:srgbClr val="174876"/>
              </a:solidFill>
              <a:latin typeface="Helvetica" panose="020B0604020202020204" pitchFamily="34" charset="0"/>
              <a:ea typeface="Calibri" panose="020F0502020204030204" pitchFamily="34" charset="0"/>
              <a:cs typeface="Helvetica" panose="020B0604020202020204" pitchFamily="34" charset="0"/>
            </a:endParaRPr>
          </a:p>
          <a:p>
            <a:pPr algn="just"/>
            <a:r>
              <a:rPr lang="en-GB" sz="1400"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We expect to work with partners across statutory, private and third sectors and want to build the engagement and involvement that is key to our success. We want to work collectively and to challenge the current ways of working and develop novel solutions to address emerging needs. An important part of the culture at Ealing CVS is listening and we will continue to conduct surveys, host forums, facilitate cross-networking and develop local mechanisms to enable this and to facilitate the sharing of services and information.</a:t>
            </a:r>
          </a:p>
          <a:p>
            <a:endParaRPr lang="en-GB" dirty="0"/>
          </a:p>
        </p:txBody>
      </p:sp>
    </p:spTree>
    <p:extLst>
      <p:ext uri="{BB962C8B-B14F-4D97-AF65-F5344CB8AC3E}">
        <p14:creationId xmlns:p14="http://schemas.microsoft.com/office/powerpoint/2010/main" val="176648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56766F70-934C-4E08-A91F-BE5130BE547D}"/>
              </a:ext>
            </a:extLst>
          </p:cNvPr>
          <p:cNvSpPr/>
          <p:nvPr/>
        </p:nvSpPr>
        <p:spPr>
          <a:xfrm>
            <a:off x="730631" y="792564"/>
            <a:ext cx="5744415" cy="3013833"/>
          </a:xfrm>
          <a:prstGeom prst="roundRect">
            <a:avLst/>
          </a:prstGeom>
          <a:solidFill>
            <a:srgbClr val="B8C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3F12669-D3C9-43F8-81BD-CB61BAC22AE3}"/>
              </a:ext>
            </a:extLst>
          </p:cNvPr>
          <p:cNvSpPr txBox="1"/>
          <p:nvPr/>
        </p:nvSpPr>
        <p:spPr>
          <a:xfrm>
            <a:off x="912948" y="963933"/>
            <a:ext cx="5633868" cy="326243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28 days annual leave pro rata in addition to bank holidays</a:t>
            </a:r>
          </a:p>
          <a:p>
            <a:pPr marL="285750" indent="-285750">
              <a:buFont typeface="Arial" panose="020B0604020202020204" pitchFamily="34" charset="0"/>
              <a:buChar char="•"/>
            </a:pPr>
            <a:endPar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Arial" panose="020B0604020202020204" pitchFamily="34" charset="0"/>
              <a:buChar char="•"/>
            </a:pPr>
            <a:r>
              <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A flexible hour’s scheme </a:t>
            </a:r>
          </a:p>
          <a:p>
            <a:pPr marL="285750" indent="-285750">
              <a:buFont typeface="Arial" panose="020B0604020202020204" pitchFamily="34" charset="0"/>
              <a:buChar char="•"/>
            </a:pPr>
            <a:endPar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Arial" panose="020B0604020202020204" pitchFamily="34" charset="0"/>
              <a:buChar char="•"/>
            </a:pPr>
            <a:r>
              <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Time off in lieu of additional hours worked</a:t>
            </a:r>
          </a:p>
          <a:p>
            <a:pPr marL="285750" indent="-285750">
              <a:buFont typeface="Arial" panose="020B0604020202020204" pitchFamily="34" charset="0"/>
              <a:buChar char="•"/>
            </a:pPr>
            <a:endPar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endParaRPr>
          </a:p>
          <a:p>
            <a:pPr marL="285750" indent="-285750">
              <a:buFont typeface="Arial" panose="020B0604020202020204" pitchFamily="34" charset="0"/>
              <a:buChar char="•"/>
            </a:pPr>
            <a:r>
              <a:rPr lang="en-GB" b="1" dirty="0">
                <a:solidFill>
                  <a:srgbClr val="174876"/>
                </a:solidFill>
                <a:effectLst/>
                <a:latin typeface="Helvetica" panose="020B0604020202020204" pitchFamily="34" charset="0"/>
                <a:ea typeface="Calibri" panose="020F0502020204030204" pitchFamily="34" charset="0"/>
                <a:cs typeface="Helvetica" panose="020B0604020202020204" pitchFamily="34" charset="0"/>
              </a:rPr>
              <a:t>Pension scheme with up to 3% matching employer contribution </a:t>
            </a:r>
          </a:p>
          <a:p>
            <a:r>
              <a:rPr lang="en-GB" dirty="0">
                <a:solidFill>
                  <a:srgbClr val="174876"/>
                </a:solidFill>
                <a:latin typeface="Helvetica" panose="020B0604020202020204" pitchFamily="34" charset="0"/>
                <a:ea typeface="Calibri" panose="020F0502020204030204" pitchFamily="34" charset="0"/>
                <a:cs typeface="Helvetica" panose="020B0604020202020204" pitchFamily="34" charset="0"/>
              </a:rPr>
              <a:t> </a:t>
            </a:r>
          </a:p>
          <a:p>
            <a:endParaRPr lang="en-GB" sz="2600" dirty="0"/>
          </a:p>
        </p:txBody>
      </p:sp>
      <p:sp>
        <p:nvSpPr>
          <p:cNvPr id="15" name="Rectangle 14">
            <a:extLst>
              <a:ext uri="{FF2B5EF4-FFF2-40B4-BE49-F238E27FC236}">
                <a16:creationId xmlns:a16="http://schemas.microsoft.com/office/drawing/2014/main" id="{F273ED8A-A635-412D-84A8-A4D57F272C91}"/>
              </a:ext>
            </a:extLst>
          </p:cNvPr>
          <p:cNvSpPr/>
          <p:nvPr/>
        </p:nvSpPr>
        <p:spPr>
          <a:xfrm>
            <a:off x="-35275" y="-2"/>
            <a:ext cx="464766"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8" name="TextBox 17">
            <a:extLst>
              <a:ext uri="{FF2B5EF4-FFF2-40B4-BE49-F238E27FC236}">
                <a16:creationId xmlns:a16="http://schemas.microsoft.com/office/drawing/2014/main" id="{6615B429-FA13-4950-BC61-FFD6384BA321}"/>
              </a:ext>
            </a:extLst>
          </p:cNvPr>
          <p:cNvSpPr txBox="1"/>
          <p:nvPr/>
        </p:nvSpPr>
        <p:spPr>
          <a:xfrm>
            <a:off x="-2351645" y="50468"/>
            <a:ext cx="11908969" cy="707886"/>
          </a:xfrm>
          <a:prstGeom prst="rect">
            <a:avLst/>
          </a:prstGeom>
          <a:noFill/>
        </p:spPr>
        <p:txBody>
          <a:bodyPr wrap="square" rtlCol="0">
            <a:spAutoFit/>
          </a:bodyPr>
          <a:lstStyle/>
          <a:p>
            <a:pPr algn="ctr"/>
            <a:r>
              <a:rPr lang="en-US" sz="4000" b="1" dirty="0">
                <a:solidFill>
                  <a:srgbClr val="174876"/>
                </a:solidFill>
              </a:rPr>
              <a:t>Our Salaries and Benefits</a:t>
            </a:r>
            <a:endParaRPr lang="en-GB" sz="4000" b="1" dirty="0">
              <a:solidFill>
                <a:srgbClr val="174876"/>
              </a:solidFill>
            </a:endParaRPr>
          </a:p>
        </p:txBody>
      </p:sp>
      <p:sp>
        <p:nvSpPr>
          <p:cNvPr id="19" name="Right Triangle 18">
            <a:extLst>
              <a:ext uri="{FF2B5EF4-FFF2-40B4-BE49-F238E27FC236}">
                <a16:creationId xmlns:a16="http://schemas.microsoft.com/office/drawing/2014/main" id="{3940AC34-EB15-41EA-A924-F7A1BB408BE2}"/>
              </a:ext>
            </a:extLst>
          </p:cNvPr>
          <p:cNvSpPr/>
          <p:nvPr/>
        </p:nvSpPr>
        <p:spPr>
          <a:xfrm>
            <a:off x="429491" y="9044972"/>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0" name="Picture 19" descr="A picture containing text, clipart&#10;&#10;Description automatically generated">
            <a:extLst>
              <a:ext uri="{FF2B5EF4-FFF2-40B4-BE49-F238E27FC236}">
                <a16:creationId xmlns:a16="http://schemas.microsoft.com/office/drawing/2014/main" id="{606701D0-FE21-4331-867B-A9BE9BE92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pic>
        <p:nvPicPr>
          <p:cNvPr id="22" name="Picture 21" descr="A picture containing person, outdoor&#10;&#10;Description automatically generated">
            <a:extLst>
              <a:ext uri="{FF2B5EF4-FFF2-40B4-BE49-F238E27FC236}">
                <a16:creationId xmlns:a16="http://schemas.microsoft.com/office/drawing/2014/main" id="{E71261FB-8C46-4319-9E1D-23297547A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01" y="6888472"/>
            <a:ext cx="5744415" cy="1967994"/>
          </a:xfrm>
          <a:prstGeom prst="rect">
            <a:avLst/>
          </a:prstGeom>
        </p:spPr>
      </p:pic>
      <p:sp>
        <p:nvSpPr>
          <p:cNvPr id="3" name="TextBox 2">
            <a:extLst>
              <a:ext uri="{FF2B5EF4-FFF2-40B4-BE49-F238E27FC236}">
                <a16:creationId xmlns:a16="http://schemas.microsoft.com/office/drawing/2014/main" id="{3D8DA1B7-1C0B-4FB6-943B-35C2BD009CD8}"/>
              </a:ext>
            </a:extLst>
          </p:cNvPr>
          <p:cNvSpPr txBox="1"/>
          <p:nvPr/>
        </p:nvSpPr>
        <p:spPr>
          <a:xfrm>
            <a:off x="730630" y="4118483"/>
            <a:ext cx="5744415" cy="2800767"/>
          </a:xfrm>
          <a:prstGeom prst="rect">
            <a:avLst/>
          </a:prstGeom>
          <a:noFill/>
        </p:spPr>
        <p:txBody>
          <a:bodyPr wrap="square" rtlCol="0">
            <a:spAutoFit/>
          </a:bodyPr>
          <a:lstStyle/>
          <a:p>
            <a:pPr algn="just"/>
            <a:r>
              <a:rPr lang="en-GB" sz="14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The postholder will be employed for 28 hours per week. </a:t>
            </a:r>
          </a:p>
          <a:p>
            <a:pPr algn="just"/>
            <a:r>
              <a:rPr lang="en-GB" sz="12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200" dirty="0">
                <a:effectLst/>
                <a:latin typeface="Helvetica" panose="020B0604020202020204" pitchFamily="34" charset="0"/>
                <a:ea typeface="Times New Roman" panose="02020603050405020304" pitchFamily="18" charset="0"/>
                <a:cs typeface="Helvetica" panose="020B0604020202020204" pitchFamily="34" charset="0"/>
              </a:rPr>
              <a:t>The postholder will be entitled to 28 days annual leave pro rata in addition to 8 bank holidays. A flexible hour’s scheme will operate (subject to the demands of the service) and the postholder will be expected to attend occasional evening and weekend meetings. Time off in lieu of additional hours will be offered for any additional hours worked. </a:t>
            </a:r>
          </a:p>
          <a:p>
            <a:pPr algn="just"/>
            <a:r>
              <a:rPr lang="en-GB" sz="1200" dirty="0">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200" dirty="0">
                <a:effectLst/>
                <a:latin typeface="Helvetica" panose="020B0604020202020204" pitchFamily="34" charset="0"/>
                <a:ea typeface="Times New Roman" panose="02020603050405020304" pitchFamily="18" charset="0"/>
                <a:cs typeface="Helvetica" panose="020B0604020202020204" pitchFamily="34" charset="0"/>
              </a:rPr>
              <a:t>The postholder will be employed on a 12-month fixed-term contract.</a:t>
            </a:r>
          </a:p>
          <a:p>
            <a:pPr algn="just"/>
            <a:r>
              <a:rPr lang="en-GB" sz="1200" dirty="0">
                <a:effectLst/>
                <a:latin typeface="Helvetica" panose="020B0604020202020204" pitchFamily="34" charset="0"/>
                <a:ea typeface="Times New Roman" panose="02020603050405020304" pitchFamily="18" charset="0"/>
                <a:cs typeface="Helvetica" panose="020B0604020202020204" pitchFamily="34" charset="0"/>
              </a:rPr>
              <a:t> </a:t>
            </a:r>
          </a:p>
          <a:p>
            <a:pPr algn="just"/>
            <a:r>
              <a:rPr lang="en-GB" sz="1200" dirty="0">
                <a:effectLst/>
                <a:latin typeface="Helvetica" panose="020B0604020202020204" pitchFamily="34" charset="0"/>
                <a:ea typeface="Times New Roman" panose="02020603050405020304" pitchFamily="18" charset="0"/>
                <a:cs typeface="Helvetica" panose="020B0604020202020204" pitchFamily="34" charset="0"/>
              </a:rPr>
              <a:t>The post is subject to a three-month probationary period. EHCVS offers staff access to a stakeholder pension scheme with up to 3% matching employer contribution following successful completion of the probationary period.</a:t>
            </a:r>
          </a:p>
          <a:p>
            <a:endParaRPr lang="en-GB" dirty="0"/>
          </a:p>
        </p:txBody>
      </p:sp>
    </p:spTree>
    <p:extLst>
      <p:ext uri="{BB962C8B-B14F-4D97-AF65-F5344CB8AC3E}">
        <p14:creationId xmlns:p14="http://schemas.microsoft.com/office/powerpoint/2010/main" val="189931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F12669-D3C9-43F8-81BD-CB61BAC22AE3}"/>
              </a:ext>
            </a:extLst>
          </p:cNvPr>
          <p:cNvSpPr txBox="1"/>
          <p:nvPr/>
        </p:nvSpPr>
        <p:spPr>
          <a:xfrm>
            <a:off x="659341" y="775738"/>
            <a:ext cx="2338917" cy="803618"/>
          </a:xfrm>
          <a:prstGeom prst="rect">
            <a:avLst/>
          </a:prstGeom>
          <a:noFill/>
        </p:spPr>
        <p:txBody>
          <a:bodyPr wrap="square" rtlCol="0">
            <a:spAutoFit/>
          </a:bodyPr>
          <a:lstStyle/>
          <a:p>
            <a:r>
              <a:rPr lang="en-GB" sz="2022" dirty="0">
                <a:ea typeface="Calibri" panose="020F0502020204030204" pitchFamily="34" charset="0"/>
              </a:rPr>
              <a:t> </a:t>
            </a:r>
          </a:p>
          <a:p>
            <a:endParaRPr lang="en-GB" sz="2600" dirty="0"/>
          </a:p>
        </p:txBody>
      </p:sp>
      <p:pic>
        <p:nvPicPr>
          <p:cNvPr id="18" name="Picture 17" descr="A picture containing text, clipart&#10;&#10;Description automatically generated">
            <a:extLst>
              <a:ext uri="{FF2B5EF4-FFF2-40B4-BE49-F238E27FC236}">
                <a16:creationId xmlns:a16="http://schemas.microsoft.com/office/drawing/2014/main" id="{417FAC7B-0493-4708-A5F5-5047DC43C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sp>
        <p:nvSpPr>
          <p:cNvPr id="21" name="Rectangle 20">
            <a:extLst>
              <a:ext uri="{FF2B5EF4-FFF2-40B4-BE49-F238E27FC236}">
                <a16:creationId xmlns:a16="http://schemas.microsoft.com/office/drawing/2014/main" id="{5495925A-1A80-4912-8A5E-22E764C40AEB}"/>
              </a:ext>
            </a:extLst>
          </p:cNvPr>
          <p:cNvSpPr/>
          <p:nvPr/>
        </p:nvSpPr>
        <p:spPr>
          <a:xfrm>
            <a:off x="-25496" y="9078886"/>
            <a:ext cx="6883495" cy="827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2" name="Picture 21" descr="A picture containing text, clipart&#10;&#10;Description automatically generated">
            <a:extLst>
              <a:ext uri="{FF2B5EF4-FFF2-40B4-BE49-F238E27FC236}">
                <a16:creationId xmlns:a16="http://schemas.microsoft.com/office/drawing/2014/main" id="{7EE481EB-2633-4BD7-8CC3-91AAD9133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037" y="9254836"/>
            <a:ext cx="597256" cy="559195"/>
          </a:xfrm>
          <a:prstGeom prst="rect">
            <a:avLst/>
          </a:prstGeom>
        </p:spPr>
      </p:pic>
      <p:sp>
        <p:nvSpPr>
          <p:cNvPr id="23" name="Rectangle 22">
            <a:extLst>
              <a:ext uri="{FF2B5EF4-FFF2-40B4-BE49-F238E27FC236}">
                <a16:creationId xmlns:a16="http://schemas.microsoft.com/office/drawing/2014/main" id="{7AB5505C-BDC9-43A6-A09E-25589D8409F1}"/>
              </a:ext>
            </a:extLst>
          </p:cNvPr>
          <p:cNvSpPr/>
          <p:nvPr/>
        </p:nvSpPr>
        <p:spPr>
          <a:xfrm>
            <a:off x="-25496" y="-138545"/>
            <a:ext cx="6883494" cy="10044545"/>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5" name="TextBox 14">
            <a:extLst>
              <a:ext uri="{FF2B5EF4-FFF2-40B4-BE49-F238E27FC236}">
                <a16:creationId xmlns:a16="http://schemas.microsoft.com/office/drawing/2014/main" id="{6D35162F-ACFE-4A5A-B086-FAAB271C3F62}"/>
              </a:ext>
            </a:extLst>
          </p:cNvPr>
          <p:cNvSpPr txBox="1"/>
          <p:nvPr/>
        </p:nvSpPr>
        <p:spPr>
          <a:xfrm>
            <a:off x="-2877104" y="-115087"/>
            <a:ext cx="11908969" cy="707886"/>
          </a:xfrm>
          <a:prstGeom prst="rect">
            <a:avLst/>
          </a:prstGeom>
          <a:noFill/>
        </p:spPr>
        <p:txBody>
          <a:bodyPr wrap="square" rtlCol="0">
            <a:spAutoFit/>
          </a:bodyPr>
          <a:lstStyle/>
          <a:p>
            <a:pPr algn="ctr"/>
            <a:r>
              <a:rPr lang="en-US" sz="4000" b="1" dirty="0">
                <a:solidFill>
                  <a:schemeClr val="bg1"/>
                </a:solidFill>
              </a:rPr>
              <a:t>About The Role</a:t>
            </a:r>
            <a:endParaRPr lang="en-GB" sz="4000" b="1" dirty="0">
              <a:solidFill>
                <a:schemeClr val="bg1"/>
              </a:solidFill>
            </a:endParaRPr>
          </a:p>
        </p:txBody>
      </p:sp>
      <p:sp>
        <p:nvSpPr>
          <p:cNvPr id="19" name="TextBox 18">
            <a:extLst>
              <a:ext uri="{FF2B5EF4-FFF2-40B4-BE49-F238E27FC236}">
                <a16:creationId xmlns:a16="http://schemas.microsoft.com/office/drawing/2014/main" id="{47640B18-FA0D-4969-9030-1235251B1A0F}"/>
              </a:ext>
            </a:extLst>
          </p:cNvPr>
          <p:cNvSpPr txBox="1"/>
          <p:nvPr/>
        </p:nvSpPr>
        <p:spPr>
          <a:xfrm>
            <a:off x="249379" y="-110843"/>
            <a:ext cx="6342443" cy="9722918"/>
          </a:xfrm>
          <a:prstGeom prst="rect">
            <a:avLst/>
          </a:prstGeom>
          <a:noFill/>
        </p:spPr>
        <p:txBody>
          <a:bodyPr wrap="square" rtlCol="0">
            <a:spAutoFit/>
          </a:bodyPr>
          <a:lstStyle/>
          <a:p>
            <a:pPr algn="just" fontAlgn="base"/>
            <a:endParaRPr lang="en-US" sz="1100" dirty="0">
              <a:solidFill>
                <a:srgbClr val="174876"/>
              </a:solidFill>
              <a:effectLst/>
              <a:latin typeface="Helvetica" panose="020B0604020202020204" pitchFamily="34" charset="0"/>
              <a:cs typeface="Helvetica" panose="020B0604020202020204" pitchFamily="34" charset="0"/>
            </a:endParaRPr>
          </a:p>
          <a:p>
            <a:pPr algn="just" fontAlgn="base"/>
            <a:endParaRPr lang="en-US" sz="1100" dirty="0">
              <a:solidFill>
                <a:srgbClr val="174876"/>
              </a:solidFill>
              <a:latin typeface="Helvetica" panose="020B0604020202020204" pitchFamily="34" charset="0"/>
              <a:cs typeface="Helvetica" panose="020B0604020202020204" pitchFamily="34" charset="0"/>
            </a:endParaRPr>
          </a:p>
          <a:p>
            <a:pPr algn="just" fontAlgn="base"/>
            <a:endParaRPr lang="en-US" sz="2000" b="1" dirty="0">
              <a:solidFill>
                <a:schemeClr val="bg1"/>
              </a:solidFill>
              <a:effectLst/>
              <a:cs typeface="Helvetica" panose="020B0604020202020204" pitchFamily="34" charset="0"/>
            </a:endParaRPr>
          </a:p>
          <a:p>
            <a:pPr fontAlgn="base"/>
            <a:r>
              <a:rPr lang="en-US" sz="2000" b="1" dirty="0">
                <a:solidFill>
                  <a:srgbClr val="174876"/>
                </a:solidFill>
                <a:cs typeface="Helvetica" panose="020B0604020202020204" pitchFamily="34" charset="0"/>
              </a:rPr>
              <a:t>Act For Ealing </a:t>
            </a:r>
            <a:r>
              <a:rPr lang="en-US" sz="2000" b="1" dirty="0">
                <a:solidFill>
                  <a:srgbClr val="174876"/>
                </a:solidFill>
                <a:effectLst/>
                <a:cs typeface="Helvetica" panose="020B0604020202020204" pitchFamily="34" charset="0"/>
              </a:rPr>
              <a:t>Hub Manager </a:t>
            </a:r>
            <a:br>
              <a:rPr lang="en-US" sz="1100" dirty="0">
                <a:solidFill>
                  <a:srgbClr val="174876"/>
                </a:solidFill>
                <a:latin typeface="Helvetica" panose="020B0604020202020204" pitchFamily="34" charset="0"/>
                <a:cs typeface="Helvetica" panose="020B0604020202020204" pitchFamily="34" charset="0"/>
              </a:rPr>
            </a:br>
            <a:r>
              <a:rPr lang="en-US" sz="1400" b="1" dirty="0">
                <a:solidFill>
                  <a:schemeClr val="bg1"/>
                </a:solidFill>
                <a:effectLst/>
                <a:latin typeface="Helvetica" panose="020B0604020202020204" pitchFamily="34" charset="0"/>
                <a:cs typeface="Helvetica" panose="020B0604020202020204" pitchFamily="34" charset="0"/>
              </a:rPr>
              <a:t>West London – Ealing </a:t>
            </a:r>
          </a:p>
          <a:p>
            <a:pPr fontAlgn="base"/>
            <a:r>
              <a:rPr lang="en-GB"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a:t>
            </a:r>
            <a:r>
              <a:rPr lang="en-GB" sz="1400" b="1" dirty="0">
                <a:solidFill>
                  <a:schemeClr val="bg1"/>
                </a:solidFill>
                <a:latin typeface="Helvetica" panose="020B0604020202020204" pitchFamily="34" charset="0"/>
                <a:ea typeface="Calibri" panose="020F0502020204030204" pitchFamily="34" charset="0"/>
                <a:cs typeface="Helvetica" panose="020B0604020202020204" pitchFamily="34" charset="0"/>
              </a:rPr>
              <a:t>35</a:t>
            </a:r>
            <a:r>
              <a:rPr lang="en-GB" sz="1400" b="1"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,000 Pro Rate  </a:t>
            </a:r>
            <a:endParaRPr lang="en-US" sz="1400" b="1" dirty="0">
              <a:solidFill>
                <a:schemeClr val="bg1"/>
              </a:solidFill>
              <a:effectLst/>
              <a:latin typeface="Helvetica" panose="020B0604020202020204" pitchFamily="34" charset="0"/>
              <a:cs typeface="Helvetica" panose="020B0604020202020204" pitchFamily="34" charset="0"/>
            </a:endParaRPr>
          </a:p>
          <a:p>
            <a:pPr fontAlgn="base"/>
            <a:r>
              <a:rPr lang="en-US" sz="1400" b="1" dirty="0">
                <a:solidFill>
                  <a:schemeClr val="bg1"/>
                </a:solidFill>
                <a:effectLst/>
                <a:latin typeface="Helvetica" panose="020B0604020202020204" pitchFamily="34" charset="0"/>
                <a:cs typeface="Helvetica" panose="020B0604020202020204" pitchFamily="34" charset="0"/>
              </a:rPr>
              <a:t>28 hours per week, </a:t>
            </a:r>
            <a:r>
              <a:rPr lang="en-GB" sz="1400" b="1" dirty="0">
                <a:solidFill>
                  <a:schemeClr val="bg1"/>
                </a:solidFill>
                <a:latin typeface="Helvetica" panose="020B0604020202020204" pitchFamily="34" charset="0"/>
                <a:cs typeface="Helvetica" panose="020B0604020202020204" pitchFamily="34" charset="0"/>
              </a:rPr>
              <a:t>in the office or local outreach locations, combination remote working</a:t>
            </a:r>
            <a:endParaRPr lang="en-US" sz="1400" b="1" dirty="0">
              <a:solidFill>
                <a:schemeClr val="bg1"/>
              </a:solidFill>
              <a:latin typeface="Helvetica" panose="020B0604020202020204" pitchFamily="34" charset="0"/>
              <a:cs typeface="Helvetica" panose="020B0604020202020204" pitchFamily="34" charset="0"/>
            </a:endParaRPr>
          </a:p>
          <a:p>
            <a:pPr algn="just"/>
            <a:endParaRPr lang="en-US" sz="1100" b="1" dirty="0">
              <a:solidFill>
                <a:srgbClr val="174876"/>
              </a:solidFill>
              <a:latin typeface="Helvetica" panose="020B0604020202020204" pitchFamily="34" charset="0"/>
              <a:cs typeface="Helvetica" panose="020B0604020202020204" pitchFamily="34" charset="0"/>
            </a:endParaRPr>
          </a:p>
          <a:p>
            <a:pPr algn="just"/>
            <a:r>
              <a:rPr lang="en-US" sz="1100" b="1" dirty="0">
                <a:solidFill>
                  <a:srgbClr val="174876"/>
                </a:solidFill>
                <a:effectLst/>
                <a:latin typeface="Helvetica" panose="020B0604020202020204" pitchFamily="34" charset="0"/>
                <a:cs typeface="Helvetica" panose="020B0604020202020204" pitchFamily="34" charset="0"/>
              </a:rPr>
              <a:t>PURPOSE OF THE POST</a:t>
            </a:r>
          </a:p>
          <a:p>
            <a:pPr algn="just">
              <a:lnSpc>
                <a:spcPct val="107000"/>
              </a:lnSpc>
              <a:spcAft>
                <a:spcPts val="800"/>
              </a:spcAft>
            </a:pPr>
            <a:r>
              <a:rPr lang="en-GB" sz="1100" dirty="0" err="1">
                <a:solidFill>
                  <a:srgbClr val="FFFFFF"/>
                </a:solidFill>
                <a:latin typeface="Helvetica" panose="020B0604020202020204" pitchFamily="34" charset="0"/>
                <a:cs typeface="Helvetica" panose="020B0604020202020204" pitchFamily="34" charset="0"/>
              </a:rPr>
              <a:t>ActForEaling’s</a:t>
            </a:r>
            <a:r>
              <a:rPr lang="en-GB" sz="1100" dirty="0">
                <a:solidFill>
                  <a:srgbClr val="FFFFFF"/>
                </a:solidFill>
                <a:latin typeface="Helvetica" panose="020B0604020202020204" pitchFamily="34" charset="0"/>
                <a:cs typeface="Helvetica" panose="020B0604020202020204" pitchFamily="34" charset="0"/>
              </a:rPr>
              <a:t> purpose is to facilitate the engagement of the community of Ealing in meaningful and effective action to address the Climate and Ecological Emergency. This will support Ealing Council's net zero by 2030 target.</a:t>
            </a:r>
          </a:p>
          <a:p>
            <a:pPr algn="just" fontAlgn="base"/>
            <a:endParaRPr lang="en-US" sz="1100" dirty="0">
              <a:solidFill>
                <a:schemeClr val="bg1"/>
              </a:solidFill>
              <a:effectLst/>
              <a:latin typeface="Helvetica" panose="020B0604020202020204" pitchFamily="34" charset="0"/>
              <a:cs typeface="Helvetica" panose="020B0604020202020204" pitchFamily="34" charset="0"/>
            </a:endParaRPr>
          </a:p>
          <a:p>
            <a:pPr algn="just"/>
            <a:r>
              <a:rPr lang="en-US" sz="1100" b="1" dirty="0">
                <a:solidFill>
                  <a:srgbClr val="174876"/>
                </a:solidFill>
                <a:effectLst/>
                <a:latin typeface="Helvetica" panose="020B0604020202020204" pitchFamily="34" charset="0"/>
                <a:cs typeface="Helvetica" panose="020B0604020202020204" pitchFamily="34" charset="0"/>
              </a:rPr>
              <a:t>MAIN DUTIES AND RESPONSIBILITIES</a:t>
            </a:r>
          </a:p>
          <a:p>
            <a:pPr algn="just">
              <a:lnSpc>
                <a:spcPct val="107000"/>
              </a:lnSpc>
              <a:spcAft>
                <a:spcPts val="800"/>
              </a:spcAft>
            </a:pPr>
            <a:endParaRPr lang="en-GB" sz="1100" dirty="0">
              <a:solidFill>
                <a:srgbClr val="FFFFFF"/>
              </a:solidFill>
              <a:latin typeface="Helvetica" panose="020B0604020202020204" pitchFamily="34" charset="0"/>
              <a:cs typeface="Helvetica" panose="020B0604020202020204" pitchFamily="34" charset="0"/>
            </a:endParaRPr>
          </a:p>
          <a:p>
            <a:pPr algn="just">
              <a:lnSpc>
                <a:spcPct val="107000"/>
              </a:lnSpc>
              <a:spcAft>
                <a:spcPts val="800"/>
              </a:spcAft>
            </a:pP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 Hub Manager</a:t>
            </a:r>
          </a:p>
          <a:p>
            <a:pPr algn="just">
              <a:lnSpc>
                <a:spcPct val="107000"/>
              </a:lnSpc>
              <a:spcAft>
                <a:spcPts val="800"/>
              </a:spcAft>
            </a:pPr>
            <a:r>
              <a:rPr lang="en-GB" sz="1100" dirty="0">
                <a:solidFill>
                  <a:srgbClr val="FFFFFF"/>
                </a:solidFill>
                <a:latin typeface="Helvetica" panose="020B0604020202020204" pitchFamily="34" charset="0"/>
                <a:cs typeface="Helvetica" panose="020B0604020202020204" pitchFamily="34" charset="0"/>
              </a:rPr>
              <a:t>The </a:t>
            </a: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 Hub Manager is an essential role for the group. Their responsibilities are to activate the partnership network and steering group to realise the Purpose lead the delivery of the annual work plan. Generally, the Hub Manager will be responsible for:</a:t>
            </a:r>
          </a:p>
          <a:p>
            <a:pPr indent="457200" algn="just">
              <a:lnSpc>
                <a:spcPct val="107000"/>
              </a:lnSpc>
              <a:spcAft>
                <a:spcPts val="800"/>
              </a:spcAft>
            </a:pPr>
            <a:r>
              <a:rPr lang="en-GB" sz="1100" b="1" dirty="0">
                <a:solidFill>
                  <a:srgbClr val="FFFFFF"/>
                </a:solidFill>
                <a:latin typeface="Helvetica" panose="020B0604020202020204" pitchFamily="34" charset="0"/>
                <a:cs typeface="Helvetica" panose="020B0604020202020204" pitchFamily="34" charset="0"/>
              </a:rPr>
              <a:t>Partnership development</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engage and facilitate participation of key Ealing based environmental community groups (as identified with the Steering Group) with </a:t>
            </a: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 </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contact, develop and maintain working relationships with the wide range of community groups and entities across Ealing to engage their support and participation in the purpose of </a:t>
            </a: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ensure the range of local groups contacted and engaged are drawn from faith, age and community backgrounds that reflect the demographic make-up of Ealing borough.</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engage with schools and youth groups to facilitate participation 0n the project.</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create and maintain a database of all groups engaged and contacted through the process of this project.</a:t>
            </a:r>
          </a:p>
          <a:p>
            <a:pPr marL="342900" lvl="0" indent="-342900" algn="just">
              <a:buSzPts val="1000"/>
              <a:buFont typeface="Arial" panose="020B0604020202020204" pitchFamily="34" charset="0"/>
              <a:buChar char="●"/>
            </a:pPr>
            <a:endParaRPr lang="en-GB" sz="1100" dirty="0">
              <a:solidFill>
                <a:srgbClr val="FFFFFF"/>
              </a:solidFill>
              <a:latin typeface="Helvetica" panose="020B0604020202020204" pitchFamily="34" charset="0"/>
              <a:cs typeface="Helvetica" panose="020B0604020202020204" pitchFamily="34" charset="0"/>
            </a:endParaRPr>
          </a:p>
          <a:p>
            <a:pPr marL="457200" algn="just">
              <a:lnSpc>
                <a:spcPct val="107000"/>
              </a:lnSpc>
              <a:spcAft>
                <a:spcPts val="800"/>
              </a:spcAft>
            </a:pPr>
            <a:r>
              <a:rPr lang="en-GB" sz="1100" b="1" dirty="0">
                <a:solidFill>
                  <a:srgbClr val="FFFFFF"/>
                </a:solidFill>
                <a:latin typeface="Helvetica" panose="020B0604020202020204" pitchFamily="34" charset="0"/>
                <a:cs typeface="Helvetica" panose="020B0604020202020204" pitchFamily="34" charset="0"/>
              </a:rPr>
              <a:t>Engagement</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organise and hold four or more </a:t>
            </a: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 events in the 12-month period to engage with members of the public and publicise the </a:t>
            </a: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 programme and climate and sustainability activities in the borough.</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manage the project’s website, updating content and connectivity.</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manage the project’s Facebook pages, curating and managing content, posts and access</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manage all social media relating to the project.</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create a regular newsletter for distribution to </a:t>
            </a: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 members.</a:t>
            </a:r>
          </a:p>
          <a:p>
            <a:pPr marL="342900" lvl="0" indent="-342900" algn="just">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monitor member activity to create case studies to showcase member success.</a:t>
            </a:r>
          </a:p>
          <a:p>
            <a:pPr marL="457200">
              <a:lnSpc>
                <a:spcPct val="107000"/>
              </a:lnSpc>
              <a:spcAft>
                <a:spcPts val="800"/>
              </a:spcAft>
            </a:pPr>
            <a:endParaRPr lang="en-GB" sz="1100" dirty="0">
              <a:solidFill>
                <a:srgbClr val="FFFFFF"/>
              </a:solidFill>
              <a:latin typeface="Helvetica" panose="020B0604020202020204" pitchFamily="34" charset="0"/>
              <a:cs typeface="Helvetica" panose="020B0604020202020204" pitchFamily="34" charset="0"/>
            </a:endParaRPr>
          </a:p>
          <a:p>
            <a:pPr marL="342900" lvl="0" indent="-342900" algn="just">
              <a:buSzPts val="1000"/>
              <a:buFont typeface="Arial" panose="020B0604020202020204" pitchFamily="34" charset="0"/>
              <a:buChar char="●"/>
            </a:pPr>
            <a:endParaRPr lang="en-GB" sz="1100" dirty="0">
              <a:solidFill>
                <a:srgbClr val="FFFFFF"/>
              </a:solidFill>
              <a:latin typeface="Helvetica" panose="020B0604020202020204" pitchFamily="34" charset="0"/>
              <a:cs typeface="Helvetica" panose="020B0604020202020204" pitchFamily="34" charset="0"/>
            </a:endParaRPr>
          </a:p>
          <a:p>
            <a:pPr algn="just"/>
            <a:r>
              <a:rPr lang="en-GB" sz="1100" dirty="0">
                <a:solidFill>
                  <a:srgbClr val="FFFFFF"/>
                </a:solidFill>
                <a:latin typeface="Helvetica" panose="020B0604020202020204" pitchFamily="34" charset="0"/>
                <a:cs typeface="Helvetica" panose="020B0604020202020204" pitchFamily="34" charset="0"/>
              </a:rPr>
              <a:t> </a:t>
            </a:r>
          </a:p>
          <a:p>
            <a:pPr algn="just" fontAlgn="base"/>
            <a:endParaRPr lang="en-US" sz="1100" dirty="0">
              <a:solidFill>
                <a:schemeClr val="bg1"/>
              </a:solidFill>
              <a:effectLst/>
              <a:latin typeface="Helvetica" panose="020B0604020202020204" pitchFamily="34" charset="0"/>
              <a:cs typeface="Helvetica" panose="020B0604020202020204" pitchFamily="34" charset="0"/>
            </a:endParaRPr>
          </a:p>
          <a:p>
            <a:pPr algn="just" fontAlgn="base"/>
            <a:endParaRPr lang="en-US" sz="1100" dirty="0">
              <a:solidFill>
                <a:schemeClr val="bg1"/>
              </a:solidFill>
              <a:latin typeface="Helvetica" panose="020B0604020202020204" pitchFamily="34" charset="0"/>
              <a:cs typeface="Helvetica" panose="020B0604020202020204" pitchFamily="34" charset="0"/>
            </a:endParaRPr>
          </a:p>
          <a:p>
            <a:pPr algn="just"/>
            <a:endParaRPr lang="en-GB" sz="3467" b="1" dirty="0">
              <a:solidFill>
                <a:srgbClr val="174876"/>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6645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A16DA3B-33DC-4E82-ACB3-1D55E87098E7}"/>
              </a:ext>
            </a:extLst>
          </p:cNvPr>
          <p:cNvSpPr/>
          <p:nvPr/>
        </p:nvSpPr>
        <p:spPr>
          <a:xfrm>
            <a:off x="0" y="-290945"/>
            <a:ext cx="6858000" cy="10196945"/>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2" name="TextBox 11">
            <a:extLst>
              <a:ext uri="{FF2B5EF4-FFF2-40B4-BE49-F238E27FC236}">
                <a16:creationId xmlns:a16="http://schemas.microsoft.com/office/drawing/2014/main" id="{AFDA1C62-1BAD-4280-8BE9-FC334CBFEB42}"/>
              </a:ext>
            </a:extLst>
          </p:cNvPr>
          <p:cNvSpPr txBox="1"/>
          <p:nvPr/>
        </p:nvSpPr>
        <p:spPr>
          <a:xfrm>
            <a:off x="94957" y="652468"/>
            <a:ext cx="6604293" cy="8691675"/>
          </a:xfrm>
          <a:prstGeom prst="rect">
            <a:avLst/>
          </a:prstGeom>
          <a:noFill/>
        </p:spPr>
        <p:txBody>
          <a:bodyPr wrap="square" rtlCol="0">
            <a:spAutoFit/>
          </a:bodyPr>
          <a:lstStyle/>
          <a:p>
            <a:pPr marL="457200">
              <a:lnSpc>
                <a:spcPct val="107000"/>
              </a:lnSpc>
              <a:spcAft>
                <a:spcPts val="800"/>
              </a:spcAft>
            </a:pPr>
            <a:r>
              <a:rPr lang="en-GB" sz="1100" b="1" dirty="0">
                <a:solidFill>
                  <a:srgbClr val="174876"/>
                </a:solidFill>
                <a:latin typeface="Helvetica" panose="020B0604020202020204" pitchFamily="34" charset="0"/>
                <a:cs typeface="Helvetica" panose="020B0604020202020204" pitchFamily="34" charset="0"/>
              </a:rPr>
              <a:t>MONITORING AND ADMINISTRATION</a:t>
            </a:r>
          </a:p>
          <a:p>
            <a:pPr marL="342900" lvl="0" indent="-342900">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communicate regularly and effectively with the designated manager within EHCVS, the employing agency.</a:t>
            </a:r>
          </a:p>
          <a:p>
            <a:pPr marL="342900" lvl="0" indent="-342900">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help recruit and work closely with the </a:t>
            </a: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 Steering Group who will have overall authority for the direction and functioning of </a:t>
            </a:r>
            <a:r>
              <a:rPr lang="en-GB" sz="1100" dirty="0" err="1">
                <a:solidFill>
                  <a:srgbClr val="FFFFFF"/>
                </a:solidFill>
                <a:latin typeface="Helvetica" panose="020B0604020202020204" pitchFamily="34" charset="0"/>
                <a:cs typeface="Helvetica" panose="020B0604020202020204" pitchFamily="34" charset="0"/>
              </a:rPr>
              <a:t>ActForEaling</a:t>
            </a:r>
            <a:r>
              <a:rPr lang="en-GB" sz="1100" dirty="0">
                <a:solidFill>
                  <a:srgbClr val="FFFFFF"/>
                </a:solidFill>
                <a:latin typeface="Helvetica" panose="020B0604020202020204" pitchFamily="34" charset="0"/>
                <a:cs typeface="Helvetica" panose="020B0604020202020204" pitchFamily="34" charset="0"/>
              </a:rPr>
              <a:t>. The work of this post will be accountable to the Steering Group.</a:t>
            </a:r>
          </a:p>
          <a:p>
            <a:pPr marL="342900" lvl="0" indent="-342900">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arrange and chair the bi-weekly partner meetings including circulation of agendas and papers and meeting minutes.</a:t>
            </a:r>
          </a:p>
          <a:p>
            <a:pPr marL="342900" lvl="0" indent="-342900">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maintain appropriate flows of information with and between the steering group and contributing members.</a:t>
            </a:r>
          </a:p>
          <a:p>
            <a:pPr marL="342900" lvl="0" indent="-342900">
              <a:buSzPts val="1000"/>
              <a:buFont typeface="Arial" panose="020B0604020202020204" pitchFamily="34" charset="0"/>
              <a:buChar char="●"/>
            </a:pPr>
            <a:r>
              <a:rPr lang="en-GB" sz="1100" dirty="0">
                <a:solidFill>
                  <a:srgbClr val="FFFFFF"/>
                </a:solidFill>
                <a:latin typeface="Helvetica" panose="020B0604020202020204" pitchFamily="34" charset="0"/>
                <a:cs typeface="Helvetica" panose="020B0604020202020204" pitchFamily="34" charset="0"/>
              </a:rPr>
              <a:t>monitor impact at a granular and annual level, through the collection of data points (i.e., surveys, digital engagement statistics, headcount, etc)</a:t>
            </a:r>
          </a:p>
          <a:p>
            <a:pPr algn="just" fontAlgn="base"/>
            <a:endParaRPr lang="en-US" sz="1100" b="1" dirty="0">
              <a:solidFill>
                <a:srgbClr val="174876"/>
              </a:solidFill>
              <a:latin typeface="Helvetica" panose="020B0604020202020204" pitchFamily="34" charset="0"/>
              <a:cs typeface="Helvetica" panose="020B0604020202020204" pitchFamily="34" charset="0"/>
            </a:endParaRPr>
          </a:p>
          <a:p>
            <a:pPr algn="just" fontAlgn="base"/>
            <a:r>
              <a:rPr lang="en-US" sz="1100" b="1" dirty="0">
                <a:solidFill>
                  <a:srgbClr val="174876"/>
                </a:solidFill>
                <a:effectLst/>
                <a:latin typeface="Helvetica" panose="020B0604020202020204" pitchFamily="34" charset="0"/>
                <a:cs typeface="Helvetica" panose="020B0604020202020204" pitchFamily="34" charset="0"/>
              </a:rPr>
              <a:t>OTHER DUTIES</a:t>
            </a:r>
            <a:endParaRPr lang="en-US" sz="1100" b="1" dirty="0">
              <a:solidFill>
                <a:srgbClr val="174876"/>
              </a:solidFill>
              <a:latin typeface="Helvetica" panose="020B0604020202020204" pitchFamily="34" charset="0"/>
              <a:cs typeface="Helvetica" panose="020B0604020202020204" pitchFamily="34" charset="0"/>
            </a:endParaRP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Assist in producing briefings, information, and web material.</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Assist in producing monitoring and evaluation information</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Assist in developing and organising events</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Represent Ealing &amp; Hounslow CVS at meetings and events relevant to your project.</a:t>
            </a:r>
          </a:p>
          <a:p>
            <a:pPr marL="171450" lvl="0" indent="-171450" algn="just">
              <a:buFont typeface="Arial" panose="020B0604020202020204" pitchFamily="34" charset="0"/>
              <a:buChar char="•"/>
              <a:tabLst>
                <a:tab pos="228600" algn="l"/>
              </a:tabLst>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Undertake other related project duties as may be required</a:t>
            </a:r>
          </a:p>
          <a:p>
            <a:pPr marL="171450" lvl="0" indent="-171450" algn="just">
              <a:buFont typeface="Arial" panose="020B0604020202020204" pitchFamily="34" charset="0"/>
              <a:buChar char="•"/>
            </a:pPr>
            <a:r>
              <a:rPr lang="en-GB" sz="11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To work in co-operation with other members of the staff team of EHCVS, attend appropriate internal and external meetings.</a:t>
            </a:r>
            <a:endPar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marL="171450" lvl="0" indent="-171450" algn="just">
              <a:buFont typeface="Arial" panose="020B0604020202020204" pitchFamily="34" charset="0"/>
              <a:buChar char="•"/>
            </a:pPr>
            <a:r>
              <a:rPr lang="en-GB" sz="11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Support EHCVS with other project developments and funding applications to funders. </a:t>
            </a:r>
            <a:endPar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marL="171450" lvl="0" indent="-171450" algn="just">
              <a:buFont typeface="Arial" panose="020B0604020202020204" pitchFamily="34" charset="0"/>
              <a:buChar char="•"/>
            </a:pPr>
            <a:r>
              <a:rPr lang="en-GB" sz="1100" dirty="0">
                <a:solidFill>
                  <a:schemeClr val="bg1"/>
                </a:solidFill>
                <a:effectLst/>
                <a:latin typeface="Helvetica" panose="020B0604020202020204" pitchFamily="34" charset="0"/>
                <a:ea typeface="Calibri" panose="020F0502020204030204" pitchFamily="34" charset="0"/>
                <a:cs typeface="Helvetica" panose="020B0604020202020204" pitchFamily="34" charset="0"/>
              </a:rPr>
              <a:t>To undertake, as identified by EHCVS’s Board of Trustees any occasional additional duties commensurate with the responsibilities of the post which may not be purely related to this role. </a:t>
            </a:r>
            <a:endPar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fontAlgn="base"/>
            <a:endPar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fontAlgn="base"/>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MONITORING AND EVALUATION</a:t>
            </a:r>
            <a:endParaRPr lang="en-GB" sz="1100"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endParaRP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To record monitoring information; review progress of current projects on a weekly basis and manage upwards.</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Prepare written evaluation reports for EHCVS, projects and services. </a:t>
            </a:r>
          </a:p>
          <a:p>
            <a:pPr marL="171450" indent="-171450" algn="just" fontAlgn="base">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Support the Funding and Partnerships manager and Development Services Manager with monitoring information collated from service as and when required, Weekly and monthly reporting. </a:t>
            </a:r>
          </a:p>
          <a:p>
            <a:pPr algn="just" fontAlgn="base"/>
            <a:r>
              <a:rPr lang="en-GB" sz="1100" b="1"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 </a:t>
            </a:r>
            <a:endParaRPr lang="en-GB" sz="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CORPORATE RESPONSIBILITIES</a:t>
            </a:r>
            <a:endParaRPr lang="en-GB" sz="13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endParaRPr>
          </a:p>
          <a:p>
            <a:pPr marL="171450" indent="-171450" algn="just">
              <a:buFont typeface="Arial" panose="020B0604020202020204" pitchFamily="34" charset="0"/>
              <a:buChar char="•"/>
            </a:pPr>
            <a:r>
              <a:rPr lang="en-GB" sz="1100" dirty="0">
                <a:solidFill>
                  <a:schemeClr val="bg1"/>
                </a:solidFill>
                <a:latin typeface="Helvetica" panose="020B0604020202020204" pitchFamily="34" charset="0"/>
                <a:cs typeface="Helvetica" panose="020B0604020202020204" pitchFamily="34" charset="0"/>
              </a:rPr>
              <a:t>To ensure </a:t>
            </a: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that Equal Opportunities and all other EHCVS organisational policies are actively implemented and adhered to in all areas of your work.</a:t>
            </a:r>
            <a:endParaRPr lang="en-GB" sz="1200" dirty="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marL="171450" indent="-171450" algn="just">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To work with EHCVS staff and volunteers towards the effective achievement of the organisation’s objectives.</a:t>
            </a:r>
            <a:endParaRPr lang="en-GB" sz="1200" dirty="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marL="171450" indent="-171450" algn="just">
              <a:buFont typeface="Arial" panose="020B0604020202020204" pitchFamily="34" charset="0"/>
              <a:buChar char="•"/>
            </a:pPr>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To ensure all volunteers working with you are given appropriate induction and to provide information and support for all volunteers working for EHCVS </a:t>
            </a:r>
            <a:endParaRPr lang="en-GB" sz="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tabLst>
                <a:tab pos="228600" algn="l"/>
              </a:tabLst>
            </a:pPr>
            <a:endParaRPr lang="en-GB" sz="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a:spcBef>
                <a:spcPts val="200"/>
              </a:spcBef>
            </a:pPr>
            <a:r>
              <a:rPr lang="en-GB" sz="11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rPr>
              <a:t>MANAGEMENT AND SUPPORT</a:t>
            </a:r>
            <a:endParaRPr lang="en-GB" sz="1300" b="1" dirty="0">
              <a:solidFill>
                <a:srgbClr val="174876"/>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r>
              <a:rPr lang="en-GB" sz="11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The postholder will be employed by Ealing &amp; Hounslow CVS and supervised and managed by the Senior Development Services Manager. The postholder will participate in monthly supervision with their line manager as well as a weekly team meeting and organisation-wide staff meetings. An individual induction and training plan will be agreed on. </a:t>
            </a:r>
            <a:endParaRPr lang="en-GB" sz="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fontAlgn="base"/>
            <a:endParaRPr lang="en-GB" sz="3467" b="1" dirty="0">
              <a:solidFill>
                <a:schemeClr val="bg1"/>
              </a:solidFill>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E03ADBE8-4147-4E6A-9BB8-9ADEC756A30F}"/>
              </a:ext>
            </a:extLst>
          </p:cNvPr>
          <p:cNvSpPr txBox="1"/>
          <p:nvPr/>
        </p:nvSpPr>
        <p:spPr>
          <a:xfrm>
            <a:off x="-2764536" y="-36943"/>
            <a:ext cx="11908969" cy="707886"/>
          </a:xfrm>
          <a:prstGeom prst="rect">
            <a:avLst/>
          </a:prstGeom>
          <a:noFill/>
        </p:spPr>
        <p:txBody>
          <a:bodyPr wrap="square" rtlCol="0">
            <a:spAutoFit/>
          </a:bodyPr>
          <a:lstStyle/>
          <a:p>
            <a:pPr algn="ctr"/>
            <a:r>
              <a:rPr lang="en-US" sz="4000" b="1" dirty="0">
                <a:solidFill>
                  <a:schemeClr val="bg1"/>
                </a:solidFill>
              </a:rPr>
              <a:t>About The Role</a:t>
            </a:r>
            <a:endParaRPr lang="en-GB" sz="4000" b="1" dirty="0">
              <a:solidFill>
                <a:schemeClr val="bg1"/>
              </a:solidFill>
            </a:endParaRPr>
          </a:p>
        </p:txBody>
      </p:sp>
    </p:spTree>
    <p:extLst>
      <p:ext uri="{BB962C8B-B14F-4D97-AF65-F5344CB8AC3E}">
        <p14:creationId xmlns:p14="http://schemas.microsoft.com/office/powerpoint/2010/main" val="71558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1F0310-6CCB-4255-8157-DB6BD04DE556}"/>
              </a:ext>
            </a:extLst>
          </p:cNvPr>
          <p:cNvSpPr/>
          <p:nvPr/>
        </p:nvSpPr>
        <p:spPr>
          <a:xfrm>
            <a:off x="-35275" y="-2"/>
            <a:ext cx="534715" cy="9906000"/>
          </a:xfrm>
          <a:prstGeom prst="rect">
            <a:avLst/>
          </a:prstGeom>
          <a:solidFill>
            <a:srgbClr val="2B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dirty="0"/>
          </a:p>
        </p:txBody>
      </p:sp>
      <p:sp>
        <p:nvSpPr>
          <p:cNvPr id="15" name="TextBox 14">
            <a:extLst>
              <a:ext uri="{FF2B5EF4-FFF2-40B4-BE49-F238E27FC236}">
                <a16:creationId xmlns:a16="http://schemas.microsoft.com/office/drawing/2014/main" id="{5116BE2E-8CE5-4E6E-A05B-5A15A0AE693C}"/>
              </a:ext>
            </a:extLst>
          </p:cNvPr>
          <p:cNvSpPr txBox="1"/>
          <p:nvPr/>
        </p:nvSpPr>
        <p:spPr>
          <a:xfrm>
            <a:off x="499440" y="-6358"/>
            <a:ext cx="6226854" cy="707886"/>
          </a:xfrm>
          <a:prstGeom prst="rect">
            <a:avLst/>
          </a:prstGeom>
          <a:noFill/>
        </p:spPr>
        <p:txBody>
          <a:bodyPr wrap="square" rtlCol="0">
            <a:spAutoFit/>
          </a:bodyPr>
          <a:lstStyle/>
          <a:p>
            <a:pPr algn="ctr"/>
            <a:r>
              <a:rPr lang="en-US" sz="4000" b="1" dirty="0">
                <a:solidFill>
                  <a:srgbClr val="174876"/>
                </a:solidFill>
              </a:rPr>
              <a:t>About You</a:t>
            </a:r>
            <a:endParaRPr lang="en-GB" sz="4000" b="1" dirty="0">
              <a:solidFill>
                <a:srgbClr val="174876"/>
              </a:solidFill>
            </a:endParaRPr>
          </a:p>
        </p:txBody>
      </p:sp>
      <p:sp>
        <p:nvSpPr>
          <p:cNvPr id="17" name="Right Triangle 16">
            <a:extLst>
              <a:ext uri="{FF2B5EF4-FFF2-40B4-BE49-F238E27FC236}">
                <a16:creationId xmlns:a16="http://schemas.microsoft.com/office/drawing/2014/main" id="{7B421E66-5A18-4651-A47B-CAD779E31166}"/>
              </a:ext>
            </a:extLst>
          </p:cNvPr>
          <p:cNvSpPr/>
          <p:nvPr/>
        </p:nvSpPr>
        <p:spPr>
          <a:xfrm>
            <a:off x="499440" y="9044974"/>
            <a:ext cx="966915" cy="861026"/>
          </a:xfrm>
          <a:prstGeom prst="rtTriangle">
            <a:avLst/>
          </a:prstGeom>
          <a:solidFill>
            <a:srgbClr val="174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00"/>
          </a:p>
        </p:txBody>
      </p:sp>
      <p:pic>
        <p:nvPicPr>
          <p:cNvPr id="20" name="Picture 19" descr="A picture containing text, clipart&#10;&#10;Description automatically generated">
            <a:extLst>
              <a:ext uri="{FF2B5EF4-FFF2-40B4-BE49-F238E27FC236}">
                <a16:creationId xmlns:a16="http://schemas.microsoft.com/office/drawing/2014/main" id="{F6B45FDD-D9B8-4862-8129-11316253D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9106146"/>
            <a:ext cx="782694" cy="732816"/>
          </a:xfrm>
          <a:prstGeom prst="rect">
            <a:avLst/>
          </a:prstGeom>
        </p:spPr>
      </p:pic>
      <p:graphicFrame>
        <p:nvGraphicFramePr>
          <p:cNvPr id="21" name="Table 21">
            <a:extLst>
              <a:ext uri="{FF2B5EF4-FFF2-40B4-BE49-F238E27FC236}">
                <a16:creationId xmlns:a16="http://schemas.microsoft.com/office/drawing/2014/main" id="{B1472AA0-9AA2-4058-92F3-57B047F94C15}"/>
              </a:ext>
            </a:extLst>
          </p:cNvPr>
          <p:cNvGraphicFramePr>
            <a:graphicFrameLocks noGrp="1"/>
          </p:cNvGraphicFramePr>
          <p:nvPr>
            <p:extLst>
              <p:ext uri="{D42A27DB-BD31-4B8C-83A1-F6EECF244321}">
                <p14:modId xmlns:p14="http://schemas.microsoft.com/office/powerpoint/2010/main" val="471312816"/>
              </p:ext>
            </p:extLst>
          </p:nvPr>
        </p:nvGraphicFramePr>
        <p:xfrm>
          <a:off x="499440" y="762132"/>
          <a:ext cx="6358560" cy="8297171"/>
        </p:xfrm>
        <a:graphic>
          <a:graphicData uri="http://schemas.openxmlformats.org/drawingml/2006/table">
            <a:tbl>
              <a:tblPr firstRow="1" bandRow="1">
                <a:tableStyleId>{5C22544A-7EE6-4342-B048-85BDC9FD1C3A}</a:tableStyleId>
              </a:tblPr>
              <a:tblGrid>
                <a:gridCol w="1130527">
                  <a:extLst>
                    <a:ext uri="{9D8B030D-6E8A-4147-A177-3AD203B41FA5}">
                      <a16:colId xmlns:a16="http://schemas.microsoft.com/office/drawing/2014/main" val="2533196710"/>
                    </a:ext>
                  </a:extLst>
                </a:gridCol>
                <a:gridCol w="4506296">
                  <a:extLst>
                    <a:ext uri="{9D8B030D-6E8A-4147-A177-3AD203B41FA5}">
                      <a16:colId xmlns:a16="http://schemas.microsoft.com/office/drawing/2014/main" val="3598062436"/>
                    </a:ext>
                  </a:extLst>
                </a:gridCol>
                <a:gridCol w="721737">
                  <a:extLst>
                    <a:ext uri="{9D8B030D-6E8A-4147-A177-3AD203B41FA5}">
                      <a16:colId xmlns:a16="http://schemas.microsoft.com/office/drawing/2014/main" val="2899090278"/>
                    </a:ext>
                  </a:extLst>
                </a:gridCol>
              </a:tblGrid>
              <a:tr h="5979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kern="1200" dirty="0">
                          <a:solidFill>
                            <a:schemeClr val="lt1"/>
                          </a:solidFill>
                          <a:effectLst/>
                          <a:latin typeface="Helvetica" panose="020B0604020202020204" pitchFamily="34" charset="0"/>
                          <a:ea typeface="+mn-ea"/>
                          <a:cs typeface="Helvetica" panose="020B0604020202020204" pitchFamily="34" charset="0"/>
                        </a:rPr>
                        <a:t>Education &amp; Qualifications</a:t>
                      </a:r>
                    </a:p>
                    <a:p>
                      <a:endParaRPr lang="en-GB" dirty="0"/>
                    </a:p>
                  </a:txBody>
                  <a:tcPr/>
                </a:tc>
                <a:tc>
                  <a:txBody>
                    <a:bodyPr/>
                    <a:lstStyle/>
                    <a:p>
                      <a:r>
                        <a:rPr lang="en-GB" sz="1000" b="1" kern="1200" dirty="0">
                          <a:solidFill>
                            <a:schemeClr val="lt1"/>
                          </a:solidFill>
                          <a:effectLst/>
                          <a:latin typeface="Helvetica" panose="020B0604020202020204" pitchFamily="34" charset="0"/>
                          <a:ea typeface="+mn-ea"/>
                          <a:cs typeface="Helvetica" panose="020B0604020202020204" pitchFamily="34" charset="0"/>
                        </a:rPr>
                        <a:t>Demonstrable experience of the fundraising sector and successful fundraising record</a:t>
                      </a:r>
                      <a:endParaRPr lang="en-GB" sz="1000" dirty="0">
                        <a:latin typeface="Helvetica" panose="020B0604020202020204" pitchFamily="34" charset="0"/>
                        <a:cs typeface="Helvetica" panose="020B0604020202020204" pitchFamily="34" charset="0"/>
                      </a:endParaRPr>
                    </a:p>
                  </a:txBody>
                  <a:tcPr/>
                </a:tc>
                <a:tc>
                  <a:txBody>
                    <a:bodyPr/>
                    <a:lstStyle/>
                    <a:p>
                      <a:endParaRPr lang="en-GB" dirty="0"/>
                    </a:p>
                  </a:txBody>
                  <a:tcPr/>
                </a:tc>
                <a:extLst>
                  <a:ext uri="{0D108BD9-81ED-4DB2-BD59-A6C34878D82A}">
                    <a16:rowId xmlns:a16="http://schemas.microsoft.com/office/drawing/2014/main" val="60847974"/>
                  </a:ext>
                </a:extLst>
              </a:tr>
              <a:tr h="45213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effectLst/>
                          <a:latin typeface="Helvetica" panose="020B0604020202020204" pitchFamily="34" charset="0"/>
                          <a:ea typeface="+mn-ea"/>
                          <a:cs typeface="Helvetica" panose="020B0604020202020204" pitchFamily="34" charset="0"/>
                        </a:rPr>
                        <a:t>Experience &amp; Abilities</a:t>
                      </a:r>
                      <a:endParaRPr lang="en-GB" sz="1000" kern="1200" dirty="0">
                        <a:solidFill>
                          <a:schemeClr val="dk1"/>
                        </a:solidFill>
                        <a:effectLst/>
                        <a:latin typeface="Helvetica" panose="020B0604020202020204" pitchFamily="34" charset="0"/>
                        <a:ea typeface="+mn-ea"/>
                        <a:cs typeface="Helvetica" panose="020B0604020202020204" pitchFamily="34" charset="0"/>
                      </a:endParaRPr>
                    </a:p>
                    <a:p>
                      <a:endParaRPr lang="en-GB" dirty="0"/>
                    </a:p>
                  </a:txBody>
                  <a:tcPr/>
                </a:tc>
                <a:tc>
                  <a:txBody>
                    <a:bodyPr/>
                    <a:lstStyle/>
                    <a:p>
                      <a:pPr marL="457200" algn="just">
                        <a:lnSpc>
                          <a:spcPct val="107000"/>
                        </a:lnSpc>
                        <a:spcAft>
                          <a:spcPts val="600"/>
                        </a:spcAft>
                      </a:pPr>
                      <a:r>
                        <a:rPr lang="en-GB" sz="9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GB" sz="9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Experience of working with voluntary/community organisations, and social enterprises </a:t>
                      </a:r>
                      <a:endParaRPr lang="en-GB"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pPr>
                      <a:r>
                        <a:rPr lang="en-GB" sz="9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Understanding of voluntary and community sector ‘umbrella’ organisations and their support role </a:t>
                      </a:r>
                      <a:endParaRPr lang="en-GB"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pPr>
                      <a:r>
                        <a:rPr lang="en-GB" sz="9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Action planning and supporting groups to achieve goals </a:t>
                      </a:r>
                      <a:endParaRPr lang="en-GB"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pPr>
                      <a:r>
                        <a:rPr lang="en-GB" sz="9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Setting up steering groups, forums, or networks </a:t>
                      </a:r>
                      <a:endParaRPr lang="en-GB"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pPr>
                      <a:endParaRPr lang="en-GB" sz="12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Experience in monitoring and evaluating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Excellent verbal and written communication skills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Excellent organisational and interpersonal skills.</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Close attention to detail at all times – particularly in relation to data management and confidentiality.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Highly skilled at communicating effectively with a wide range of stakeholders, in person and in writing.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The ability to think strategically, come up with practical solutions and to juggle a varied workload.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Understanding of and preparedness to work within the objectives of EHCVS</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effectLst/>
                          <a:latin typeface="Helvetica" panose="020B0604020202020204" pitchFamily="34" charset="0"/>
                          <a:ea typeface="Times New Roman" panose="02020603050405020304" pitchFamily="18" charset="0"/>
                          <a:cs typeface="Helvetica" panose="020B0604020202020204" pitchFamily="34" charset="0"/>
                        </a:rPr>
                        <a:t>Experience of working with the range of  organisations and services </a:t>
                      </a:r>
                      <a:endParaRPr lang="en-GB" sz="1200" dirty="0">
                        <a:effectLst/>
                        <a:latin typeface="Helvetica" panose="020B0604020202020204" pitchFamily="34" charset="0"/>
                        <a:ea typeface="Times New Roman" panose="02020603050405020304" pitchFamily="18" charset="0"/>
                        <a:cs typeface="Helvetica" panose="020B0604020202020204" pitchFamily="34" charset="0"/>
                      </a:endParaRPr>
                    </a:p>
                    <a:p>
                      <a:pPr algn="just">
                        <a:lnSpc>
                          <a:spcPct val="107000"/>
                        </a:lnSpc>
                      </a:pPr>
                      <a:r>
                        <a:rPr lang="en-GB" sz="9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Knowledge of organisational development issues within the voluntary sector </a:t>
                      </a:r>
                      <a:endParaRPr lang="en-GB"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pPr>
                      <a:r>
                        <a:rPr lang="en-GB" sz="9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 knowledge of monitoring, reviewing, and evaluating projects; and demonstrating impact </a:t>
                      </a:r>
                      <a:endParaRPr lang="en-GB"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algn="just">
                        <a:lnSpc>
                          <a:spcPct val="107000"/>
                        </a:lnSpc>
                      </a:pPr>
                      <a:r>
                        <a:rPr lang="en-GB" sz="9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An understanding of and commitment to equal opportunities policies and a commitment to implementing them in all aspects of the post </a:t>
                      </a:r>
                      <a:endParaRPr lang="en-GB" sz="12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endParaRPr>
                    </a:p>
                    <a:p>
                      <a:pPr marL="457200" algn="just">
                        <a:lnSpc>
                          <a:spcPct val="107000"/>
                        </a:lnSpc>
                        <a:spcAft>
                          <a:spcPts val="600"/>
                        </a:spcAft>
                      </a:pP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pPr>
                      <a:r>
                        <a:rPr lang="en-GB" sz="10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ct val="107000"/>
                        </a:lnSpc>
                      </a:pPr>
                      <a:r>
                        <a:rPr lang="en-GB" sz="900" dirty="0">
                          <a:effectLst/>
                          <a:latin typeface="Helvetica" panose="020B0604020202020204" pitchFamily="34" charset="0"/>
                          <a:ea typeface="Times New Roman" panose="02020603050405020304" pitchFamily="18" charset="0"/>
                          <a:cs typeface="Times New Roman" panose="02020603050405020304" pitchFamily="18" charset="0"/>
                        </a:rPr>
                        <a:t>Knowledge of the range of organisations services and activities available to the project. </a:t>
                      </a:r>
                      <a:r>
                        <a:rPr lang="en-GB" sz="10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GB" sz="10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r>
                        <a:rPr lang="en-GB" sz="10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6770000"/>
                  </a:ext>
                </a:extLst>
              </a:tr>
              <a:tr h="1506123">
                <a:tc>
                  <a:txBody>
                    <a:bodyPr/>
                    <a:lstStyle/>
                    <a:p>
                      <a:r>
                        <a:rPr lang="en-GB" sz="1000" b="1" kern="1200" dirty="0">
                          <a:solidFill>
                            <a:schemeClr val="dk1"/>
                          </a:solidFill>
                          <a:effectLst/>
                          <a:latin typeface="Helvetica" panose="020B0604020202020204" pitchFamily="34" charset="0"/>
                          <a:ea typeface="+mn-ea"/>
                          <a:cs typeface="Helvetica" panose="020B0604020202020204" pitchFamily="34" charset="0"/>
                        </a:rPr>
                        <a:t>Skills</a:t>
                      </a:r>
                      <a:endParaRPr lang="en-GB" sz="1000" kern="1200" dirty="0">
                        <a:solidFill>
                          <a:schemeClr val="dk1"/>
                        </a:solidFill>
                        <a:effectLst/>
                        <a:latin typeface="Helvetica" panose="020B0604020202020204" pitchFamily="34" charset="0"/>
                        <a:ea typeface="+mn-ea"/>
                        <a:cs typeface="Helvetica" panose="020B0604020202020204" pitchFamily="34" charset="0"/>
                      </a:endParaRP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Analytical/</a:t>
                      </a:r>
                    </a:p>
                    <a:p>
                      <a:r>
                        <a:rPr lang="en-GB" sz="1000" kern="1200" dirty="0">
                          <a:solidFill>
                            <a:schemeClr val="dk1"/>
                          </a:solidFill>
                          <a:effectLst/>
                          <a:latin typeface="Helvetica" panose="020B0604020202020204" pitchFamily="34" charset="0"/>
                          <a:ea typeface="+mn-ea"/>
                          <a:cs typeface="Helvetica" panose="020B0604020202020204" pitchFamily="34" charset="0"/>
                        </a:rPr>
                        <a:t>Judgmental</a:t>
                      </a:r>
                    </a:p>
                    <a:p>
                      <a:r>
                        <a:rPr lang="en-GB" sz="1000" kern="1200" dirty="0">
                          <a:solidFill>
                            <a:schemeClr val="dk1"/>
                          </a:solidFill>
                          <a:effectLst/>
                          <a:latin typeface="Helvetica" panose="020B0604020202020204" pitchFamily="34" charset="0"/>
                          <a:ea typeface="+mn-ea"/>
                          <a:cs typeface="Helvetica" panose="020B0604020202020204" pitchFamily="34" charset="0"/>
                        </a:rPr>
                        <a:t> </a:t>
                      </a: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Planning &amp; Organising</a:t>
                      </a:r>
                    </a:p>
                    <a:p>
                      <a:r>
                        <a:rPr lang="en-GB" sz="1000" kern="1200" dirty="0">
                          <a:solidFill>
                            <a:schemeClr val="dk1"/>
                          </a:solidFill>
                          <a:effectLst/>
                          <a:latin typeface="Helvetica" panose="020B0604020202020204" pitchFamily="34" charset="0"/>
                          <a:ea typeface="+mn-ea"/>
                          <a:cs typeface="Helvetica" panose="020B0604020202020204" pitchFamily="34" charset="0"/>
                        </a:rPr>
                        <a:t> </a:t>
                      </a: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Communication</a:t>
                      </a:r>
                    </a:p>
                    <a:p>
                      <a:endParaRPr lang="en-GB" dirty="0"/>
                    </a:p>
                  </a:txBody>
                  <a:tcPr/>
                </a:tc>
                <a:tc>
                  <a:txBody>
                    <a:bodyPr/>
                    <a:lstStyle/>
                    <a:p>
                      <a:pPr marL="0" algn="l" defTabSz="685800" rtl="0" eaLnBrk="1" latinLnBrk="0" hangingPunct="1"/>
                      <a:r>
                        <a:rPr lang="en-GB" sz="900" kern="1200" dirty="0">
                          <a:solidFill>
                            <a:schemeClr val="dk1"/>
                          </a:solidFill>
                          <a:effectLst/>
                          <a:latin typeface="Helvetica" panose="020B0604020202020204" pitchFamily="34" charset="0"/>
                          <a:ea typeface="+mn-ea"/>
                          <a:cs typeface="Helvetica" panose="020B0604020202020204" pitchFamily="34" charset="0"/>
                        </a:rPr>
                        <a:t>Ability to problem solve and to prioritise  competing demands of the role for the benefit of service users   </a:t>
                      </a:r>
                    </a:p>
                    <a:p>
                      <a:pPr marL="0" algn="l" defTabSz="685800" rtl="0" eaLnBrk="1" latinLnBrk="0" hangingPunct="1"/>
                      <a:r>
                        <a:rPr lang="en-GB" sz="900" kern="1200" dirty="0">
                          <a:solidFill>
                            <a:schemeClr val="dk1"/>
                          </a:solidFill>
                          <a:effectLst/>
                          <a:latin typeface="Helvetica" panose="020B0604020202020204" pitchFamily="34" charset="0"/>
                          <a:ea typeface="+mn-ea"/>
                          <a:cs typeface="Helvetica" panose="020B0604020202020204" pitchFamily="34" charset="0"/>
                        </a:rPr>
                        <a:t>An ability to work collaboratively as part of the EHCVS team and with other groups and agencies </a:t>
                      </a:r>
                    </a:p>
                    <a:p>
                      <a:pPr marL="0" algn="l" defTabSz="685800" rtl="0" eaLnBrk="1" latinLnBrk="0" hangingPunct="1"/>
                      <a:r>
                        <a:rPr lang="en-GB" sz="900" kern="1200" dirty="0">
                          <a:solidFill>
                            <a:schemeClr val="dk1"/>
                          </a:solidFill>
                          <a:effectLst/>
                          <a:latin typeface="Helvetica" panose="020B0604020202020204" pitchFamily="34" charset="0"/>
                          <a:ea typeface="+mn-ea"/>
                          <a:cs typeface="Helvetica" panose="020B0604020202020204" pitchFamily="34" charset="0"/>
                        </a:rPr>
                        <a:t>Ability to speak at meetings, make presentations and write reports </a:t>
                      </a:r>
                    </a:p>
                    <a:p>
                      <a:pPr marL="0" algn="l" defTabSz="685800" rtl="0" eaLnBrk="1" latinLnBrk="0" hangingPunct="1"/>
                      <a:r>
                        <a:rPr lang="en-GB" sz="900" kern="1200" dirty="0">
                          <a:solidFill>
                            <a:schemeClr val="dk1"/>
                          </a:solidFill>
                          <a:effectLst/>
                          <a:latin typeface="Helvetica" panose="020B0604020202020204" pitchFamily="34" charset="0"/>
                          <a:ea typeface="+mn-ea"/>
                          <a:cs typeface="Helvetica" panose="020B0604020202020204" pitchFamily="34" charset="0"/>
                        </a:rPr>
                        <a:t>Ability to prioritise conflicting work demands </a:t>
                      </a:r>
                    </a:p>
                    <a:p>
                      <a:pPr marL="0" algn="l" defTabSz="685800" rtl="0" eaLnBrk="1" latinLnBrk="0" hangingPunct="1"/>
                      <a:r>
                        <a:rPr lang="en-GB" sz="900" kern="1200" dirty="0">
                          <a:solidFill>
                            <a:schemeClr val="dk1"/>
                          </a:solidFill>
                          <a:effectLst/>
                          <a:latin typeface="Helvetica" panose="020B0604020202020204" pitchFamily="34" charset="0"/>
                          <a:ea typeface="+mn-ea"/>
                          <a:cs typeface="Helvetica" panose="020B0604020202020204" pitchFamily="34" charset="0"/>
                        </a:rPr>
                        <a:t>Ability to deliver or willingness (with training) to be able to deliver training courses	</a:t>
                      </a:r>
                    </a:p>
                    <a:p>
                      <a:pPr marL="0" algn="l" defTabSz="685800" rtl="0" eaLnBrk="1" latinLnBrk="0" hangingPunct="1"/>
                      <a:r>
                        <a:rPr lang="en-GB" sz="900" kern="1200" dirty="0">
                          <a:solidFill>
                            <a:schemeClr val="dk1"/>
                          </a:solidFill>
                          <a:effectLst/>
                          <a:latin typeface="Helvetica" panose="020B0604020202020204" pitchFamily="34" charset="0"/>
                          <a:ea typeface="+mn-ea"/>
                          <a:cs typeface="Helvetica" panose="020B0604020202020204" pitchFamily="34" charset="0"/>
                        </a:rPr>
                        <a:t>The ability to plan and manage own work and to take initiative to improve wider services on offer. Strong organisational skills 	</a:t>
                      </a:r>
                    </a:p>
                    <a:p>
                      <a:pPr marL="0" algn="l" defTabSz="685800" rtl="0" eaLnBrk="1" latinLnBrk="0" hangingPunct="1"/>
                      <a:r>
                        <a:rPr lang="en-GB" sz="900" kern="1200" dirty="0">
                          <a:solidFill>
                            <a:schemeClr val="dk1"/>
                          </a:solidFill>
                          <a:effectLst/>
                          <a:latin typeface="Helvetica" panose="020B0604020202020204" pitchFamily="34" charset="0"/>
                          <a:ea typeface="+mn-ea"/>
                          <a:cs typeface="Helvetica" panose="020B0604020202020204" pitchFamily="34" charset="0"/>
                        </a:rPr>
                        <a:t>Proficiency in all Office programmes.  </a:t>
                      </a:r>
                    </a:p>
                  </a:txBody>
                  <a:tcPr/>
                </a:tc>
                <a:tc>
                  <a:txBody>
                    <a:bodyPr/>
                    <a:lstStyle/>
                    <a:p>
                      <a:endParaRPr lang="en-GB" dirty="0"/>
                    </a:p>
                  </a:txBody>
                  <a:tcPr/>
                </a:tc>
                <a:extLst>
                  <a:ext uri="{0D108BD9-81ED-4DB2-BD59-A6C34878D82A}">
                    <a16:rowId xmlns:a16="http://schemas.microsoft.com/office/drawing/2014/main" val="3007186527"/>
                  </a:ext>
                </a:extLst>
              </a:tr>
              <a:tr h="1657492">
                <a:tc>
                  <a:txBody>
                    <a:bodyPr/>
                    <a:lstStyle/>
                    <a:p>
                      <a:r>
                        <a:rPr lang="en-GB" sz="1000" b="1" kern="1200" dirty="0">
                          <a:solidFill>
                            <a:schemeClr val="dk1"/>
                          </a:solidFill>
                          <a:effectLst/>
                          <a:latin typeface="Helvetica" panose="020B0604020202020204" pitchFamily="34" charset="0"/>
                          <a:ea typeface="+mn-ea"/>
                          <a:cs typeface="Helvetica" panose="020B0604020202020204" pitchFamily="34" charset="0"/>
                        </a:rPr>
                        <a:t>Personal Qualities</a:t>
                      </a:r>
                      <a:endParaRPr lang="en-GB" sz="1000" kern="1200" dirty="0">
                        <a:solidFill>
                          <a:schemeClr val="dk1"/>
                        </a:solidFill>
                        <a:effectLst/>
                        <a:latin typeface="Helvetica" panose="020B0604020202020204" pitchFamily="34" charset="0"/>
                        <a:ea typeface="+mn-ea"/>
                        <a:cs typeface="Helvetica" panose="020B0604020202020204" pitchFamily="34" charset="0"/>
                      </a:endParaRP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Interpersonal skills</a:t>
                      </a:r>
                    </a:p>
                    <a:p>
                      <a:pPr lvl="0"/>
                      <a:r>
                        <a:rPr lang="en-GB" sz="1000" kern="1200" dirty="0">
                          <a:solidFill>
                            <a:schemeClr val="dk1"/>
                          </a:solidFill>
                          <a:effectLst/>
                          <a:latin typeface="Helvetica" panose="020B0604020202020204" pitchFamily="34" charset="0"/>
                          <a:ea typeface="+mn-ea"/>
                          <a:cs typeface="Helvetica" panose="020B0604020202020204" pitchFamily="34" charset="0"/>
                        </a:rPr>
                        <a:t>Team/Collaborative working</a:t>
                      </a:r>
                    </a:p>
                    <a:p>
                      <a:r>
                        <a:rPr lang="en-GB" sz="1000" kern="1200" dirty="0">
                          <a:solidFill>
                            <a:schemeClr val="dk1"/>
                          </a:solidFill>
                          <a:effectLst/>
                          <a:latin typeface="Helvetica" panose="020B0604020202020204" pitchFamily="34" charset="0"/>
                          <a:ea typeface="+mn-ea"/>
                          <a:cs typeface="Helvetica" panose="020B0604020202020204" pitchFamily="34" charset="0"/>
                        </a:rPr>
                        <a:t>-     Flexibility</a:t>
                      </a:r>
                      <a:endParaRPr lang="en-GB" sz="1000" dirty="0">
                        <a:latin typeface="Helvetica" panose="020B0604020202020204" pitchFamily="34" charset="0"/>
                        <a:cs typeface="Helvetica" panose="020B0604020202020204" pitchFamily="34" charset="0"/>
                      </a:endParaRPr>
                    </a:p>
                  </a:txBody>
                  <a:tcPr/>
                </a:tc>
                <a:tc>
                  <a:txBody>
                    <a:bodyPr/>
                    <a:lstStyle/>
                    <a:p>
                      <a:r>
                        <a:rPr lang="en-GB" sz="900" kern="1200" dirty="0">
                          <a:solidFill>
                            <a:schemeClr val="dk1"/>
                          </a:solidFill>
                          <a:effectLst/>
                          <a:latin typeface="Helvetica" panose="020B0604020202020204" pitchFamily="34" charset="0"/>
                          <a:ea typeface="+mn-ea"/>
                          <a:cs typeface="Helvetica" panose="020B0604020202020204" pitchFamily="34" charset="0"/>
                        </a:rPr>
                        <a:t>To be able to contribute to team decisions and strategic thinking</a:t>
                      </a:r>
                    </a:p>
                    <a:p>
                      <a:r>
                        <a:rPr lang="en-GB" sz="900" kern="1200" dirty="0">
                          <a:solidFill>
                            <a:schemeClr val="dk1"/>
                          </a:solidFill>
                          <a:effectLst/>
                          <a:latin typeface="Helvetica" panose="020B0604020202020204" pitchFamily="34" charset="0"/>
                          <a:ea typeface="+mn-ea"/>
                          <a:cs typeface="Helvetica" panose="020B0604020202020204" pitchFamily="34" charset="0"/>
                        </a:rPr>
                        <a:t>Ability to work within a team with a range of experience and knowledge of fundraising</a:t>
                      </a:r>
                    </a:p>
                    <a:p>
                      <a:r>
                        <a:rPr lang="en-GB" sz="900" kern="1200" dirty="0">
                          <a:solidFill>
                            <a:schemeClr val="dk1"/>
                          </a:solidFill>
                          <a:effectLst/>
                          <a:latin typeface="Helvetica" panose="020B0604020202020204" pitchFamily="34" charset="0"/>
                          <a:ea typeface="+mn-ea"/>
                          <a:cs typeface="Helvetica" panose="020B0604020202020204" pitchFamily="34" charset="0"/>
                        </a:rPr>
                        <a:t>Willingness to work occasional weekends and evenings</a:t>
                      </a:r>
                    </a:p>
                    <a:p>
                      <a:pPr fontAlgn="base"/>
                      <a:r>
                        <a:rPr lang="en-GB" sz="900" kern="1200" dirty="0">
                          <a:solidFill>
                            <a:schemeClr val="dk1"/>
                          </a:solidFill>
                          <a:effectLst/>
                          <a:latin typeface="Helvetica" panose="020B0604020202020204" pitchFamily="34" charset="0"/>
                          <a:ea typeface="+mn-ea"/>
                          <a:cs typeface="Helvetica" panose="020B0604020202020204" pitchFamily="34" charset="0"/>
                        </a:rPr>
                        <a:t>Understanding of the Ealing and Hounslow Voluntary Sector </a:t>
                      </a:r>
                    </a:p>
                    <a:p>
                      <a:pPr fontAlgn="base"/>
                      <a:r>
                        <a:rPr lang="en-GB" sz="900" kern="1200" dirty="0">
                          <a:solidFill>
                            <a:schemeClr val="dk1"/>
                          </a:solidFill>
                          <a:effectLst/>
                          <a:latin typeface="Helvetica" panose="020B0604020202020204" pitchFamily="34" charset="0"/>
                          <a:ea typeface="+mn-ea"/>
                          <a:cs typeface="Helvetica" panose="020B0604020202020204" pitchFamily="34" charset="0"/>
                        </a:rPr>
                        <a:t>Experience of cross sector partnership working and delivering partnership projects </a:t>
                      </a:r>
                    </a:p>
                    <a:p>
                      <a:pPr fontAlgn="base"/>
                      <a:r>
                        <a:rPr lang="en-GB" sz="900" kern="1200" dirty="0">
                          <a:solidFill>
                            <a:schemeClr val="dk1"/>
                          </a:solidFill>
                          <a:effectLst/>
                          <a:latin typeface="Helvetica" panose="020B0604020202020204" pitchFamily="34" charset="0"/>
                          <a:ea typeface="+mn-ea"/>
                          <a:cs typeface="Helvetica" panose="020B0604020202020204" pitchFamily="34" charset="0"/>
                        </a:rPr>
                        <a:t>Experience of working with the voluntary and community sector  </a:t>
                      </a:r>
                    </a:p>
                    <a:p>
                      <a:pPr fontAlgn="base"/>
                      <a:r>
                        <a:rPr lang="en-GB" sz="900" kern="1200" dirty="0">
                          <a:solidFill>
                            <a:schemeClr val="dk1"/>
                          </a:solidFill>
                          <a:effectLst/>
                          <a:latin typeface="Helvetica" panose="020B0604020202020204" pitchFamily="34" charset="0"/>
                          <a:ea typeface="+mn-ea"/>
                          <a:cs typeface="Helvetica" panose="020B0604020202020204" pitchFamily="34" charset="0"/>
                        </a:rPr>
                        <a:t>Experience of working with the statutory sector; local authority and NHS </a:t>
                      </a:r>
                    </a:p>
                    <a:p>
                      <a:pPr fontAlgn="base"/>
                      <a:r>
                        <a:rPr lang="en-GB" sz="900" kern="1200" dirty="0">
                          <a:solidFill>
                            <a:schemeClr val="dk1"/>
                          </a:solidFill>
                          <a:effectLst/>
                          <a:latin typeface="Helvetica" panose="020B0604020202020204" pitchFamily="34" charset="0"/>
                          <a:ea typeface="+mn-ea"/>
                          <a:cs typeface="Helvetica" panose="020B0604020202020204" pitchFamily="34" charset="0"/>
                        </a:rPr>
                        <a:t>Willingness to engage in training and development opportunities </a:t>
                      </a:r>
                    </a:p>
                    <a:p>
                      <a:pPr fontAlgn="base"/>
                      <a:r>
                        <a:rPr lang="en-GB" sz="900" kern="1200" dirty="0">
                          <a:solidFill>
                            <a:schemeClr val="dk1"/>
                          </a:solidFill>
                          <a:effectLst/>
                          <a:latin typeface="Helvetica" panose="020B0604020202020204" pitchFamily="34" charset="0"/>
                          <a:ea typeface="+mn-ea"/>
                          <a:cs typeface="Helvetica" panose="020B0604020202020204" pitchFamily="34" charset="0"/>
                        </a:rPr>
                        <a:t>Knowledge of database management </a:t>
                      </a:r>
                    </a:p>
                    <a:p>
                      <a:endParaRPr lang="en-GB" dirty="0"/>
                    </a:p>
                  </a:txBody>
                  <a:tcPr/>
                </a:tc>
                <a:tc>
                  <a:txBody>
                    <a:bodyPr/>
                    <a:lstStyle/>
                    <a:p>
                      <a:endParaRPr lang="en-GB" dirty="0"/>
                    </a:p>
                  </a:txBody>
                  <a:tcPr/>
                </a:tc>
                <a:extLst>
                  <a:ext uri="{0D108BD9-81ED-4DB2-BD59-A6C34878D82A}">
                    <a16:rowId xmlns:a16="http://schemas.microsoft.com/office/drawing/2014/main" val="2453053005"/>
                  </a:ext>
                </a:extLst>
              </a:tr>
            </a:tbl>
          </a:graphicData>
        </a:graphic>
      </p:graphicFrame>
      <p:sp>
        <p:nvSpPr>
          <p:cNvPr id="22" name="TextBox 21">
            <a:extLst>
              <a:ext uri="{FF2B5EF4-FFF2-40B4-BE49-F238E27FC236}">
                <a16:creationId xmlns:a16="http://schemas.microsoft.com/office/drawing/2014/main" id="{7923D5D8-AE2E-4525-92E0-882EDDA42707}"/>
              </a:ext>
            </a:extLst>
          </p:cNvPr>
          <p:cNvSpPr txBox="1"/>
          <p:nvPr/>
        </p:nvSpPr>
        <p:spPr>
          <a:xfrm>
            <a:off x="1746250" y="514350"/>
            <a:ext cx="1339850" cy="246221"/>
          </a:xfrm>
          <a:prstGeom prst="rect">
            <a:avLst/>
          </a:prstGeom>
          <a:noFill/>
        </p:spPr>
        <p:txBody>
          <a:bodyPr wrap="square" rtlCol="0">
            <a:spAutoFit/>
          </a:bodyPr>
          <a:lstStyle/>
          <a:p>
            <a:r>
              <a:rPr lang="en-US" sz="1000" b="1" dirty="0">
                <a:solidFill>
                  <a:srgbClr val="174876"/>
                </a:solidFill>
                <a:latin typeface="Helvetica" panose="020B0604020202020204" pitchFamily="34" charset="0"/>
                <a:cs typeface="Helvetica" panose="020B0604020202020204" pitchFamily="34" charset="0"/>
              </a:rPr>
              <a:t>ESSENTIAL</a:t>
            </a:r>
            <a:endParaRPr lang="en-GB" sz="1000" b="1" dirty="0">
              <a:solidFill>
                <a:srgbClr val="174876"/>
              </a:solidFill>
              <a:latin typeface="Helvetica" panose="020B0604020202020204" pitchFamily="34" charset="0"/>
              <a:cs typeface="Helvetica" panose="020B0604020202020204" pitchFamily="34" charset="0"/>
            </a:endParaRPr>
          </a:p>
        </p:txBody>
      </p:sp>
      <p:sp>
        <p:nvSpPr>
          <p:cNvPr id="23" name="TextBox 22">
            <a:extLst>
              <a:ext uri="{FF2B5EF4-FFF2-40B4-BE49-F238E27FC236}">
                <a16:creationId xmlns:a16="http://schemas.microsoft.com/office/drawing/2014/main" id="{49938870-81F0-4952-8F95-17E357D77C33}"/>
              </a:ext>
            </a:extLst>
          </p:cNvPr>
          <p:cNvSpPr txBox="1"/>
          <p:nvPr/>
        </p:nvSpPr>
        <p:spPr>
          <a:xfrm>
            <a:off x="5738047" y="493407"/>
            <a:ext cx="1339850" cy="246221"/>
          </a:xfrm>
          <a:prstGeom prst="rect">
            <a:avLst/>
          </a:prstGeom>
          <a:noFill/>
        </p:spPr>
        <p:txBody>
          <a:bodyPr wrap="square" rtlCol="0">
            <a:spAutoFit/>
          </a:bodyPr>
          <a:lstStyle/>
          <a:p>
            <a:r>
              <a:rPr lang="en-US" sz="1000" b="1" dirty="0">
                <a:solidFill>
                  <a:srgbClr val="174876"/>
                </a:solidFill>
                <a:latin typeface="Helvetica" panose="020B0604020202020204" pitchFamily="34" charset="0"/>
                <a:cs typeface="Helvetica" panose="020B0604020202020204" pitchFamily="34" charset="0"/>
              </a:rPr>
              <a:t>DESIRABLE</a:t>
            </a:r>
            <a:endParaRPr lang="en-GB" sz="1000" b="1" dirty="0">
              <a:solidFill>
                <a:srgbClr val="174876"/>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48595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5AFBC80FC7234C80CC04A983E892C0" ma:contentTypeVersion="15" ma:contentTypeDescription="Create a new document." ma:contentTypeScope="" ma:versionID="9e01fd19f6d1754faebb295cc09b0ef8">
  <xsd:schema xmlns:xsd="http://www.w3.org/2001/XMLSchema" xmlns:xs="http://www.w3.org/2001/XMLSchema" xmlns:p="http://schemas.microsoft.com/office/2006/metadata/properties" xmlns:ns1="http://schemas.microsoft.com/sharepoint/v3" xmlns:ns2="e9fc3bf7-3dfe-4fba-a25b-ffc2a8a04003" xmlns:ns3="ab9da793-43b2-4ccb-adf6-cb2d95414293" targetNamespace="http://schemas.microsoft.com/office/2006/metadata/properties" ma:root="true" ma:fieldsID="78136a6f2249854faa2048d32e323db4" ns1:_="" ns2:_="" ns3:_="">
    <xsd:import namespace="http://schemas.microsoft.com/sharepoint/v3"/>
    <xsd:import namespace="e9fc3bf7-3dfe-4fba-a25b-ffc2a8a04003"/>
    <xsd:import namespace="ab9da793-43b2-4ccb-adf6-cb2d954142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fc3bf7-3dfe-4fba-a25b-ffc2a8a04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9da793-43b2-4ccb-adf6-cb2d9541429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F3F8A10-76E2-462E-BB7A-510BC2F106B0}">
  <ds:schemaRefs>
    <ds:schemaRef ds:uri="http://schemas.microsoft.com/sharepoint/v3/contenttype/forms"/>
  </ds:schemaRefs>
</ds:datastoreItem>
</file>

<file path=customXml/itemProps2.xml><?xml version="1.0" encoding="utf-8"?>
<ds:datastoreItem xmlns:ds="http://schemas.openxmlformats.org/officeDocument/2006/customXml" ds:itemID="{E7BDDB7A-4CE7-44B5-B1EF-4D310F41DF58}">
  <ds:schemaRefs>
    <ds:schemaRef ds:uri="ab9da793-43b2-4ccb-adf6-cb2d95414293"/>
    <ds:schemaRef ds:uri="e9fc3bf7-3dfe-4fba-a25b-ffc2a8a04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4F61C0-3961-49FA-A4F4-4E30A7EEAF58}">
  <ds:schemaRefs>
    <ds:schemaRef ds:uri="http://purl.org/dc/elements/1.1/"/>
    <ds:schemaRef ds:uri="http://schemas.openxmlformats.org/package/2006/metadata/core-properties"/>
    <ds:schemaRef ds:uri="http://schemas.microsoft.com/sharepoint/v3"/>
    <ds:schemaRef ds:uri="http://schemas.microsoft.com/office/2006/documentManagement/types"/>
    <ds:schemaRef ds:uri="http://purl.org/dc/terms/"/>
    <ds:schemaRef ds:uri="http://schemas.microsoft.com/office/2006/metadata/properties"/>
    <ds:schemaRef ds:uri="e9fc3bf7-3dfe-4fba-a25b-ffc2a8a04003"/>
    <ds:schemaRef ds:uri="http://purl.org/dc/dcmitype/"/>
    <ds:schemaRef ds:uri="http://schemas.microsoft.com/office/infopath/2007/PartnerControls"/>
    <ds:schemaRef ds:uri="ab9da793-43b2-4ccb-adf6-cb2d9541429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3620</TotalTime>
  <Words>2229</Words>
  <Application>Microsoft Office PowerPoint</Application>
  <PresentationFormat>A4 Paper (210x297 mm)</PresentationFormat>
  <Paragraphs>212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Helvetica</vt:lpstr>
      <vt:lpstr>Helvetica </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Cray</dc:creator>
  <cp:lastModifiedBy>Irfan Arif</cp:lastModifiedBy>
  <cp:revision>16</cp:revision>
  <dcterms:created xsi:type="dcterms:W3CDTF">2021-06-28T12:38:24Z</dcterms:created>
  <dcterms:modified xsi:type="dcterms:W3CDTF">2022-06-07T10:56:00Z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0x0101001D5AFBC80FC7234C80CC04A983E892C0</vt:lpwstr>
  </property>
</Properties>
</file>