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74" r:id="rId11"/>
    <p:sldId id="27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315B"/>
    <a:srgbClr val="998151"/>
    <a:srgbClr val="E7E9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4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1CE4-2F5B-4393-892C-5C3B69316715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D01C-7BB8-4ABA-AD5D-2597BBDB2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902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1CE4-2F5B-4393-892C-5C3B69316715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D01C-7BB8-4ABA-AD5D-2597BBDB2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03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1CE4-2F5B-4393-892C-5C3B69316715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D01C-7BB8-4ABA-AD5D-2597BBDB2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57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1CE4-2F5B-4393-892C-5C3B69316715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D01C-7BB8-4ABA-AD5D-2597BBDB2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991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1CE4-2F5B-4393-892C-5C3B69316715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D01C-7BB8-4ABA-AD5D-2597BBDB2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77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1CE4-2F5B-4393-892C-5C3B69316715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D01C-7BB8-4ABA-AD5D-2597BBDB2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776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1CE4-2F5B-4393-892C-5C3B69316715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D01C-7BB8-4ABA-AD5D-2597BBDB2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831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1CE4-2F5B-4393-892C-5C3B69316715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D01C-7BB8-4ABA-AD5D-2597BBDB2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548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1CE4-2F5B-4393-892C-5C3B69316715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D01C-7BB8-4ABA-AD5D-2597BBDB2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30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1CE4-2F5B-4393-892C-5C3B69316715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D01C-7BB8-4ABA-AD5D-2597BBDB2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500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1CE4-2F5B-4393-892C-5C3B69316715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D01C-7BB8-4ABA-AD5D-2597BBDB2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695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81CE4-2F5B-4393-892C-5C3B69316715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9D01C-7BB8-4ABA-AD5D-2597BBDB2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098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ngealingfoundation.org.uk/grant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132" y="78377"/>
            <a:ext cx="9310873" cy="66639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629" y="1245326"/>
            <a:ext cx="9144000" cy="1358946"/>
          </a:xfrm>
          <a:solidFill>
            <a:srgbClr val="E7E983"/>
          </a:solidFill>
        </p:spPr>
        <p:txBody>
          <a:bodyPr/>
          <a:lstStyle/>
          <a:p>
            <a:r>
              <a:rPr lang="en-GB" b="1" dirty="0">
                <a:latin typeface="DIN Next LT Pro" panose="020B0503020203050203" pitchFamily="34" charset="0"/>
              </a:rPr>
              <a:t>Small Grants Round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629" y="2604272"/>
            <a:ext cx="9144000" cy="583065"/>
          </a:xfrm>
          <a:solidFill>
            <a:srgbClr val="E7E983"/>
          </a:solidFill>
        </p:spPr>
        <p:txBody>
          <a:bodyPr/>
          <a:lstStyle/>
          <a:p>
            <a:r>
              <a:rPr lang="en-GB" b="1" dirty="0">
                <a:latin typeface="DIN Next LT Pro" panose="020B0503020203050203" pitchFamily="34" charset="0"/>
              </a:rPr>
              <a:t>February 2022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9" y="4069951"/>
            <a:ext cx="2249424" cy="2462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400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357" y="1102814"/>
            <a:ext cx="3558176" cy="4351338"/>
          </a:xfrm>
        </p:spPr>
      </p:pic>
      <p:sp>
        <p:nvSpPr>
          <p:cNvPr id="7" name="TextBox 6"/>
          <p:cNvSpPr txBox="1"/>
          <p:nvPr/>
        </p:nvSpPr>
        <p:spPr>
          <a:xfrm>
            <a:off x="4598126" y="739326"/>
            <a:ext cx="7088777" cy="5078313"/>
          </a:xfrm>
          <a:prstGeom prst="rect">
            <a:avLst/>
          </a:prstGeom>
          <a:solidFill>
            <a:srgbClr val="9981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solidFill>
                  <a:srgbClr val="2A315B"/>
                </a:solidFill>
                <a:latin typeface="DIN Next LT Pro" panose="020B0503020203050203" pitchFamily="34" charset="0"/>
              </a:rPr>
              <a:t>£100,000 Small Grants Fund targeted specifically at young people from the London Borough of Ealing.</a:t>
            </a:r>
          </a:p>
        </p:txBody>
      </p:sp>
    </p:spTree>
    <p:extLst>
      <p:ext uri="{BB962C8B-B14F-4D97-AF65-F5344CB8AC3E}">
        <p14:creationId xmlns:p14="http://schemas.microsoft.com/office/powerpoint/2010/main" val="1267928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44" t="9634" r="16821" b="-1"/>
          <a:stretch/>
        </p:blipFill>
        <p:spPr>
          <a:xfrm>
            <a:off x="7524206" y="2391593"/>
            <a:ext cx="4545875" cy="44664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177" y="591548"/>
            <a:ext cx="11042469" cy="189039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en-GB" sz="6000" b="1" dirty="0">
                <a:latin typeface="DIN Next LT Pro" panose="020B0503020203050203" pitchFamily="34" charset="0"/>
              </a:rPr>
            </a:br>
            <a:r>
              <a:rPr lang="en-GB" sz="6000" b="1" dirty="0">
                <a:latin typeface="DIN Next LT Pro" panose="020B0503020203050203" pitchFamily="34" charset="0"/>
              </a:rPr>
              <a:t>To be eligible to apply you must meet the following criteria: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178" y="2778035"/>
            <a:ext cx="7428412" cy="330925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GB" sz="4400" dirty="0">
                <a:latin typeface="DIN Next LT Pro" panose="020B0503020203050203" pitchFamily="34" charset="0"/>
              </a:rPr>
              <a:t>A Young Ealing Foundation member – if you are not already we can sign you up. </a:t>
            </a:r>
            <a:endParaRPr lang="en-GB" sz="4400" dirty="0">
              <a:effectLst/>
              <a:latin typeface="DIN Next LT Pro" panose="020B0503020203050203" pitchFamily="34" charset="0"/>
            </a:endParaRPr>
          </a:p>
          <a:p>
            <a:pPr lvl="0"/>
            <a:r>
              <a:rPr lang="en-GB" sz="4400" dirty="0">
                <a:latin typeface="DIN Next LT Pro" panose="020B0503020203050203" pitchFamily="34" charset="0"/>
              </a:rPr>
              <a:t>Have an annual income under £250,000</a:t>
            </a:r>
            <a:endParaRPr lang="en-GB" sz="4400" dirty="0">
              <a:effectLst/>
              <a:latin typeface="DIN Next LT Pro" panose="020B0503020203050203" pitchFamily="34" charset="0"/>
            </a:endParaRPr>
          </a:p>
          <a:p>
            <a:pPr lvl="0"/>
            <a:r>
              <a:rPr lang="en-GB" sz="4400" dirty="0">
                <a:latin typeface="DIN Next LT Pro" panose="020B0503020203050203" pitchFamily="34" charset="0"/>
              </a:rPr>
              <a:t>You have two unrelated signatories </a:t>
            </a:r>
            <a:endParaRPr lang="en-GB" sz="4400" dirty="0">
              <a:effectLst/>
              <a:latin typeface="DIN Next LT Pro" panose="020B0503020203050203" pitchFamily="34" charset="0"/>
            </a:endParaRPr>
          </a:p>
          <a:p>
            <a:pPr lvl="0"/>
            <a:r>
              <a:rPr lang="en-GB" sz="4400" dirty="0">
                <a:latin typeface="DIN Next LT Pro" panose="020B0503020203050203" pitchFamily="34" charset="0"/>
              </a:rPr>
              <a:t>Have a Constitution </a:t>
            </a:r>
            <a:endParaRPr lang="en-GB" sz="4400" dirty="0">
              <a:effectLst/>
              <a:latin typeface="DIN Next LT Pro" panose="020B0503020203050203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882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522514"/>
            <a:ext cx="10515601" cy="1872343"/>
          </a:xfrm>
        </p:spPr>
        <p:txBody>
          <a:bodyPr>
            <a:normAutofit fontScale="90000"/>
          </a:bodyPr>
          <a:lstStyle/>
          <a:p>
            <a:br>
              <a:rPr lang="en-GB" b="1" dirty="0">
                <a:latin typeface="DIN Next LT Pro" panose="020B0503020203050203" pitchFamily="34" charset="0"/>
              </a:rPr>
            </a:br>
            <a:r>
              <a:rPr lang="en-GB" sz="6000" b="1" dirty="0">
                <a:latin typeface="DIN Next LT Pro" panose="020B0503020203050203" pitchFamily="34" charset="0"/>
              </a:rPr>
              <a:t>Grants of up to </a:t>
            </a:r>
            <a:r>
              <a:rPr lang="en-GB" sz="6000" b="1" u="sng" dirty="0">
                <a:latin typeface="DIN Next LT Pro" panose="020B0503020203050203" pitchFamily="34" charset="0"/>
              </a:rPr>
              <a:t>£5,000 </a:t>
            </a:r>
            <a:r>
              <a:rPr lang="en-GB" sz="6000" b="1" dirty="0">
                <a:latin typeface="DIN Next LT Pro" panose="020B0503020203050203" pitchFamily="34" charset="0"/>
              </a:rPr>
              <a:t>are available for either –</a:t>
            </a:r>
            <a:br>
              <a:rPr lang="en-GB" sz="6000" b="1" dirty="0">
                <a:latin typeface="DIN Next LT Pro" panose="020B0503020203050203" pitchFamily="34" charset="0"/>
              </a:rPr>
            </a:br>
            <a:endParaRPr lang="en-GB" sz="6000" b="1" dirty="0">
              <a:latin typeface="DIN Next LT Pro" panose="020B050302020305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811" y="2565853"/>
            <a:ext cx="10630989" cy="3547564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lvl="0"/>
            <a:r>
              <a:rPr lang="en-GB" sz="4000" dirty="0">
                <a:latin typeface="DIN Next LT Pro" panose="020B0503020203050203" pitchFamily="34" charset="0"/>
              </a:rPr>
              <a:t>Projects working with children and young people </a:t>
            </a:r>
            <a:endParaRPr lang="en-GB" sz="4000" dirty="0">
              <a:effectLst/>
              <a:latin typeface="DIN Next LT Pro" panose="020B0503020203050203" pitchFamily="34" charset="0"/>
            </a:endParaRPr>
          </a:p>
          <a:p>
            <a:pPr marL="0" indent="0">
              <a:buNone/>
            </a:pPr>
            <a:r>
              <a:rPr lang="en-GB" sz="4000" b="1" dirty="0">
                <a:latin typeface="DIN Next LT Pro" panose="020B0503020203050203" pitchFamily="34" charset="0"/>
              </a:rPr>
              <a:t>OR </a:t>
            </a:r>
            <a:endParaRPr lang="en-GB" sz="4000" dirty="0">
              <a:latin typeface="DIN Next LT Pro" panose="020B0503020203050203" pitchFamily="34" charset="0"/>
            </a:endParaRPr>
          </a:p>
          <a:p>
            <a:pPr lvl="0"/>
            <a:r>
              <a:rPr lang="en-GB" sz="4000" dirty="0">
                <a:latin typeface="DIN Next LT Pro" panose="020B0503020203050203" pitchFamily="34" charset="0"/>
              </a:rPr>
              <a:t>Core costs – if your organisation </a:t>
            </a:r>
            <a:r>
              <a:rPr lang="en-GB" sz="4000" b="1" dirty="0">
                <a:latin typeface="DIN Next LT Pro" panose="020B0503020203050203" pitchFamily="34" charset="0"/>
              </a:rPr>
              <a:t>exclusively</a:t>
            </a:r>
            <a:r>
              <a:rPr lang="en-GB" sz="4000" dirty="0">
                <a:latin typeface="DIN Next LT Pro" panose="020B0503020203050203" pitchFamily="34" charset="0"/>
              </a:rPr>
              <a:t> supports children and young people. </a:t>
            </a:r>
            <a:endParaRPr lang="en-GB" sz="4000" dirty="0">
              <a:effectLst/>
              <a:latin typeface="DIN Next LT Pro" panose="020B0503020203050203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045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80" r="12711"/>
          <a:stretch/>
        </p:blipFill>
        <p:spPr>
          <a:xfrm>
            <a:off x="8011885" y="1690688"/>
            <a:ext cx="4180115" cy="42872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066417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sz="6000" b="1" dirty="0">
                <a:latin typeface="DIN Next LT Pro" panose="020B0503020203050203" pitchFamily="34" charset="0"/>
              </a:rPr>
              <a:t>Key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096794" cy="4351338"/>
          </a:xfrm>
        </p:spPr>
        <p:txBody>
          <a:bodyPr/>
          <a:lstStyle/>
          <a:p>
            <a:pPr lvl="0"/>
            <a:r>
              <a:rPr lang="en-GB" sz="4400" b="1" dirty="0">
                <a:latin typeface="DIN Next LT Pro" panose="020B0503020203050203" pitchFamily="34" charset="0"/>
              </a:rPr>
              <a:t>Digital Exclusion</a:t>
            </a:r>
            <a:endParaRPr lang="en-GB" sz="4400" b="1" dirty="0">
              <a:effectLst/>
              <a:latin typeface="DIN Next LT Pro" panose="020B0503020203050203" pitchFamily="34" charset="0"/>
            </a:endParaRPr>
          </a:p>
          <a:p>
            <a:pPr lvl="0"/>
            <a:r>
              <a:rPr lang="en-GB" sz="4400" b="1" dirty="0">
                <a:latin typeface="DIN Next LT Pro" panose="020B0503020203050203" pitchFamily="34" charset="0"/>
              </a:rPr>
              <a:t>Attainment Gap</a:t>
            </a:r>
            <a:endParaRPr lang="en-GB" sz="4400" b="1" dirty="0">
              <a:effectLst/>
              <a:latin typeface="DIN Next LT Pro" panose="020B0503020203050203" pitchFamily="34" charset="0"/>
            </a:endParaRPr>
          </a:p>
          <a:p>
            <a:pPr lvl="0"/>
            <a:r>
              <a:rPr lang="en-GB" sz="4400" b="1" dirty="0">
                <a:latin typeface="DIN Next LT Pro" panose="020B0503020203050203" pitchFamily="34" charset="0"/>
              </a:rPr>
              <a:t>Youth Crime &amp; Safety </a:t>
            </a:r>
            <a:endParaRPr lang="en-GB" sz="4400" b="1" dirty="0">
              <a:effectLst/>
              <a:latin typeface="DIN Next LT Pro" panose="020B0503020203050203" pitchFamily="34" charset="0"/>
            </a:endParaRPr>
          </a:p>
          <a:p>
            <a:pPr lvl="0"/>
            <a:r>
              <a:rPr lang="en-GB" sz="4400" b="1" dirty="0">
                <a:latin typeface="DIN Next LT Pro" panose="020B0503020203050203" pitchFamily="34" charset="0"/>
              </a:rPr>
              <a:t>Employability </a:t>
            </a:r>
            <a:endParaRPr lang="en-GB" sz="4400" b="1" dirty="0">
              <a:effectLst/>
              <a:latin typeface="DIN Next LT Pro" panose="020B0503020203050203" pitchFamily="34" charset="0"/>
            </a:endParaRPr>
          </a:p>
          <a:p>
            <a:pPr lvl="0"/>
            <a:r>
              <a:rPr lang="en-GB" sz="4400" b="1" dirty="0">
                <a:latin typeface="DIN Next LT Pro" panose="020B0503020203050203" pitchFamily="34" charset="0"/>
              </a:rPr>
              <a:t>Mental Health </a:t>
            </a:r>
            <a:endParaRPr lang="en-GB" sz="4400" b="1" dirty="0">
              <a:effectLst/>
              <a:latin typeface="DIN Next LT Pro" panose="020B0503020203050203" pitchFamily="34" charset="0"/>
            </a:endParaRPr>
          </a:p>
          <a:p>
            <a:pPr lvl="0"/>
            <a:r>
              <a:rPr lang="en-GB" sz="4400" b="1" dirty="0">
                <a:latin typeface="DIN Next LT Pro" panose="020B0503020203050203" pitchFamily="34" charset="0"/>
              </a:rPr>
              <a:t>Domestic Abuse &amp; Hate Crime </a:t>
            </a:r>
            <a:endParaRPr lang="en-GB" sz="4400" b="1" dirty="0">
              <a:effectLst/>
              <a:latin typeface="DIN Next LT Pro" panose="020B0503020203050203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9636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>
                <a:latin typeface="DIN Next LT Pro" panose="020B0503020203050203" pitchFamily="34" charset="0"/>
              </a:rPr>
              <a:t>How To Apply: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sz="4000" b="1" dirty="0">
                <a:latin typeface="DIN Next LT Pro" panose="020B0503020203050203" pitchFamily="34" charset="0"/>
              </a:rPr>
              <a:t>Request the application form from our website – </a:t>
            </a:r>
            <a:r>
              <a:rPr lang="en-GB" sz="4000" b="1" dirty="0">
                <a:latin typeface="DIN Next LT Pro" panose="020B0503020203050203" pitchFamily="34" charset="0"/>
                <a:hlinkClick r:id="rId2"/>
              </a:rPr>
              <a:t>www.youngealingfoundation.org.uk/grants</a:t>
            </a:r>
            <a:r>
              <a:rPr lang="en-GB" sz="4000" b="1" dirty="0">
                <a:latin typeface="DIN Next LT Pro" panose="020B0503020203050203" pitchFamily="34" charset="0"/>
              </a:rPr>
              <a:t> </a:t>
            </a:r>
          </a:p>
          <a:p>
            <a:pPr marL="0" indent="0">
              <a:buNone/>
            </a:pPr>
            <a:endParaRPr lang="en-GB" sz="4000" b="1" dirty="0">
              <a:latin typeface="DIN Next LT Pro" panose="020B0503020203050203" pitchFamily="34" charset="0"/>
            </a:endParaRPr>
          </a:p>
          <a:p>
            <a:r>
              <a:rPr lang="en-GB" sz="4000" b="1" dirty="0">
                <a:latin typeface="DIN Next LT Pro" panose="020B0503020203050203" pitchFamily="34" charset="0"/>
              </a:rPr>
              <a:t>Give your details to a team member today. </a:t>
            </a:r>
          </a:p>
        </p:txBody>
      </p:sp>
    </p:spTree>
    <p:extLst>
      <p:ext uri="{BB962C8B-B14F-4D97-AF65-F5344CB8AC3E}">
        <p14:creationId xmlns:p14="http://schemas.microsoft.com/office/powerpoint/2010/main" val="3549214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399" y="1990677"/>
            <a:ext cx="5983601" cy="42446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105" y="513807"/>
            <a:ext cx="10741696" cy="124532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sz="6600" b="1" dirty="0">
                <a:latin typeface="DIN Next LT Pro" panose="020B0503020203050203" pitchFamily="34" charset="0"/>
              </a:rPr>
              <a:t>DEADLINE</a:t>
            </a:r>
            <a:r>
              <a:rPr lang="en-GB" b="1" dirty="0">
                <a:latin typeface="DIN Next LT Pro" panose="020B0503020203050203" pitchFamily="34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612105" y="2325190"/>
            <a:ext cx="636346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5400" dirty="0">
                <a:latin typeface="DINPro-Regular" panose="02000503030000020004" pitchFamily="50" charset="0"/>
                <a:ea typeface="Calibri" panose="020F0502020204030204" pitchFamily="34" charset="0"/>
                <a:cs typeface="Calibri" panose="020F0502020204030204" pitchFamily="34" charset="0"/>
              </a:rPr>
              <a:t>The deadline for applications is </a:t>
            </a:r>
            <a:r>
              <a:rPr lang="en-GB" sz="5400" b="1" dirty="0">
                <a:latin typeface="DINPro-Regular" panose="02000503030000020004" pitchFamily="50" charset="0"/>
                <a:ea typeface="Calibri" panose="020F0502020204030204" pitchFamily="34" charset="0"/>
                <a:cs typeface="Calibri" panose="020F0502020204030204" pitchFamily="34" charset="0"/>
              </a:rPr>
              <a:t>5pm on Monday 28</a:t>
            </a:r>
            <a:r>
              <a:rPr lang="en-GB" sz="5400" b="1" baseline="30000" dirty="0">
                <a:latin typeface="DINPro-Regular" panose="02000503030000020004" pitchFamily="50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5400" b="1" dirty="0">
                <a:latin typeface="DINPro-Regular" panose="02000503030000020004" pitchFamily="50" charset="0"/>
                <a:ea typeface="Calibri" panose="020F0502020204030204" pitchFamily="34" charset="0"/>
                <a:cs typeface="Calibri" panose="020F0502020204030204" pitchFamily="34" charset="0"/>
              </a:rPr>
              <a:t> February 2022</a:t>
            </a:r>
            <a:r>
              <a:rPr lang="en-GB" sz="5400" dirty="0">
                <a:latin typeface="DINPro-Regular" panose="02000503030000020004" pitchFamily="50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3965417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105" y="513807"/>
            <a:ext cx="10741696" cy="124532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sz="6600" b="1" dirty="0">
                <a:latin typeface="DIN Next LT Pro" panose="020B0503020203050203" pitchFamily="34" charset="0"/>
              </a:rPr>
              <a:t>WHAT HAPPENS NEXT? </a:t>
            </a:r>
            <a:r>
              <a:rPr lang="en-GB" b="1" dirty="0">
                <a:latin typeface="DIN Next LT Pro" panose="020B0503020203050203" pitchFamily="34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612105" y="2325190"/>
            <a:ext cx="545776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800" b="1" dirty="0">
                <a:latin typeface="DINPro-Regular" panose="02000503030000020004" pitchFamily="50" charset="0"/>
                <a:ea typeface="Calibri" panose="020F0502020204030204" pitchFamily="34" charset="0"/>
                <a:cs typeface="Calibri" panose="020F0502020204030204" pitchFamily="34" charset="0"/>
              </a:rPr>
              <a:t>Eligible applications will go to panel.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800" b="1" dirty="0">
                <a:latin typeface="DINPro-Regular" panose="02000503030000020004" pitchFamily="50" charset="0"/>
                <a:cs typeface="Calibri" panose="020F0502020204030204" pitchFamily="34" charset="0"/>
              </a:rPr>
              <a:t>Decisions end of March 2022</a:t>
            </a:r>
            <a:endParaRPr lang="en-GB" sz="48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831" y="2325190"/>
            <a:ext cx="5327904" cy="377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86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B03DE397B37B4391A8D4C78261ACB4" ma:contentTypeVersion="14" ma:contentTypeDescription="Create a new document." ma:contentTypeScope="" ma:versionID="29b4f9abe0935e47e9deed9dd644323f">
  <xsd:schema xmlns:xsd="http://www.w3.org/2001/XMLSchema" xmlns:xs="http://www.w3.org/2001/XMLSchema" xmlns:p="http://schemas.microsoft.com/office/2006/metadata/properties" xmlns:ns3="a20601fc-de0b-49b4-b537-b0d7a313e44f" xmlns:ns4="9c70137b-8684-41e4-992f-a726af05ae2d" targetNamespace="http://schemas.microsoft.com/office/2006/metadata/properties" ma:root="true" ma:fieldsID="395a3364ceadeb7ff99ada1693880c8e" ns3:_="" ns4:_="">
    <xsd:import namespace="a20601fc-de0b-49b4-b537-b0d7a313e44f"/>
    <xsd:import namespace="9c70137b-8684-41e4-992f-a726af05ae2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0601fc-de0b-49b4-b537-b0d7a313e4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70137b-8684-41e4-992f-a726af05ae2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5F16DA-7FF8-4222-92B7-BCFA3C7D52FA}">
  <ds:schemaRefs>
    <ds:schemaRef ds:uri="http://schemas.microsoft.com/office/2006/metadata/properties"/>
    <ds:schemaRef ds:uri="http://purl.org/dc/dcmitype/"/>
    <ds:schemaRef ds:uri="9c70137b-8684-41e4-992f-a726af05ae2d"/>
    <ds:schemaRef ds:uri="http://schemas.microsoft.com/office/infopath/2007/PartnerControls"/>
    <ds:schemaRef ds:uri="http://schemas.microsoft.com/office/2006/documentManagement/types"/>
    <ds:schemaRef ds:uri="a20601fc-de0b-49b4-b537-b0d7a313e44f"/>
    <ds:schemaRef ds:uri="http://www.w3.org/XML/1998/namespace"/>
    <ds:schemaRef ds:uri="http://purl.org/dc/elements/1.1/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238AB8F-2F91-41CE-9208-56F457BCC3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085D69-4C4F-44F6-8F96-8015116EC0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0601fc-de0b-49b4-b537-b0d7a313e44f"/>
    <ds:schemaRef ds:uri="9c70137b-8684-41e4-992f-a726af05ae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DIN Next LT Pro</vt:lpstr>
      <vt:lpstr>DINPro-Regular</vt:lpstr>
      <vt:lpstr>Office Theme</vt:lpstr>
      <vt:lpstr>Small Grants Round </vt:lpstr>
      <vt:lpstr>PowerPoint Presentation</vt:lpstr>
      <vt:lpstr> To be eligible to apply you must meet the following criteria:  </vt:lpstr>
      <vt:lpstr> Grants of up to £5,000 are available for either – </vt:lpstr>
      <vt:lpstr>Key Priorities</vt:lpstr>
      <vt:lpstr>How To Apply:</vt:lpstr>
      <vt:lpstr>DEADLINE </vt:lpstr>
      <vt:lpstr>WHAT HAPPENS NEXT?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 Grants Round</dc:title>
  <dc:creator>Rachel Phelan</dc:creator>
  <cp:lastModifiedBy>Nyoka Lewis</cp:lastModifiedBy>
  <cp:revision>22</cp:revision>
  <dcterms:created xsi:type="dcterms:W3CDTF">2021-09-15T18:16:43Z</dcterms:created>
  <dcterms:modified xsi:type="dcterms:W3CDTF">2022-01-21T13:07:56Z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0x010100A2B03DE397B37B4391A8D4C78261ACB4</vt:lpwstr>
  </property>
</Properties>
</file>