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74" r:id="rId6"/>
    <p:sldId id="257" r:id="rId7"/>
    <p:sldId id="276" r:id="rId8"/>
    <p:sldId id="265" r:id="rId9"/>
    <p:sldId id="267" r:id="rId10"/>
    <p:sldId id="269" r:id="rId11"/>
    <p:sldId id="275" r:id="rId12"/>
    <p:sldId id="270" r:id="rId13"/>
    <p:sldId id="271" r:id="rId14"/>
    <p:sldId id="273"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876"/>
    <a:srgbClr val="B8CAD3"/>
    <a:srgbClr val="3C99DC"/>
    <a:srgbClr val="2BACE2"/>
    <a:srgbClr val="6A8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754DF-5B82-4161-963E-C4DEC4FD5103}" v="1" dt="2021-09-16T10:52:01.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07" autoAdjust="0"/>
    <p:restoredTop sz="94660"/>
  </p:normalViewPr>
  <p:slideViewPr>
    <p:cSldViewPr snapToGrid="0">
      <p:cViewPr>
        <p:scale>
          <a:sx n="125" d="100"/>
          <a:sy n="125" d="100"/>
        </p:scale>
        <p:origin x="816" y="-10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fan Arif" userId="8e6fa73f-1777-4398-bc36-811dcba4eaf7" providerId="ADAL" clId="{344754DF-5B82-4161-963E-C4DEC4FD5103}"/>
    <pc:docChg chg="undo custSel addSld delSld modSld">
      <pc:chgData name="Irfan Arif" userId="8e6fa73f-1777-4398-bc36-811dcba4eaf7" providerId="ADAL" clId="{344754DF-5B82-4161-963E-C4DEC4FD5103}" dt="2021-11-19T11:48:27.232" v="155" actId="6549"/>
      <pc:docMkLst>
        <pc:docMk/>
      </pc:docMkLst>
      <pc:sldChg chg="modSp mod">
        <pc:chgData name="Irfan Arif" userId="8e6fa73f-1777-4398-bc36-811dcba4eaf7" providerId="ADAL" clId="{344754DF-5B82-4161-963E-C4DEC4FD5103}" dt="2021-09-16T10:45:47.251" v="2" actId="20577"/>
        <pc:sldMkLst>
          <pc:docMk/>
          <pc:sldMk cId="3753394396" sldId="257"/>
        </pc:sldMkLst>
        <pc:spChg chg="mod">
          <ac:chgData name="Irfan Arif" userId="8e6fa73f-1777-4398-bc36-811dcba4eaf7" providerId="ADAL" clId="{344754DF-5B82-4161-963E-C4DEC4FD5103}" dt="2021-09-16T10:45:47.251" v="2" actId="20577"/>
          <ac:spMkLst>
            <pc:docMk/>
            <pc:sldMk cId="3753394396" sldId="257"/>
            <ac:spMk id="2" creationId="{B3F12669-D3C9-43F8-81BD-CB61BAC22AE3}"/>
          </ac:spMkLst>
        </pc:spChg>
      </pc:sldChg>
      <pc:sldChg chg="del">
        <pc:chgData name="Irfan Arif" userId="8e6fa73f-1777-4398-bc36-811dcba4eaf7" providerId="ADAL" clId="{344754DF-5B82-4161-963E-C4DEC4FD5103}" dt="2021-09-16T10:52:05.363" v="4" actId="47"/>
        <pc:sldMkLst>
          <pc:docMk/>
          <pc:sldMk cId="3959452169" sldId="266"/>
        </pc:sldMkLst>
      </pc:sldChg>
      <pc:sldChg chg="modSp mod">
        <pc:chgData name="Irfan Arif" userId="8e6fa73f-1777-4398-bc36-811dcba4eaf7" providerId="ADAL" clId="{344754DF-5B82-4161-963E-C4DEC4FD5103}" dt="2021-09-16T10:52:35.076" v="9" actId="20577"/>
        <pc:sldMkLst>
          <pc:docMk/>
          <pc:sldMk cId="1899316219" sldId="267"/>
        </pc:sldMkLst>
        <pc:spChg chg="mod">
          <ac:chgData name="Irfan Arif" userId="8e6fa73f-1777-4398-bc36-811dcba4eaf7" providerId="ADAL" clId="{344754DF-5B82-4161-963E-C4DEC4FD5103}" dt="2021-09-16T10:52:35.076" v="9" actId="20577"/>
          <ac:spMkLst>
            <pc:docMk/>
            <pc:sldMk cId="1899316219" sldId="267"/>
            <ac:spMk id="2" creationId="{B3F12669-D3C9-43F8-81BD-CB61BAC22AE3}"/>
          </ac:spMkLst>
        </pc:spChg>
      </pc:sldChg>
      <pc:sldChg chg="modSp mod">
        <pc:chgData name="Irfan Arif" userId="8e6fa73f-1777-4398-bc36-811dcba4eaf7" providerId="ADAL" clId="{344754DF-5B82-4161-963E-C4DEC4FD5103}" dt="2021-10-18T11:01:54.914" v="106" actId="14100"/>
        <pc:sldMkLst>
          <pc:docMk/>
          <pc:sldMk cId="3566459043" sldId="269"/>
        </pc:sldMkLst>
        <pc:spChg chg="mod">
          <ac:chgData name="Irfan Arif" userId="8e6fa73f-1777-4398-bc36-811dcba4eaf7" providerId="ADAL" clId="{344754DF-5B82-4161-963E-C4DEC4FD5103}" dt="2021-10-18T11:01:54.914" v="106" actId="14100"/>
          <ac:spMkLst>
            <pc:docMk/>
            <pc:sldMk cId="3566459043" sldId="269"/>
            <ac:spMk id="3" creationId="{F2FD551A-2B62-47F7-B6B1-D606773C7984}"/>
          </ac:spMkLst>
        </pc:spChg>
        <pc:spChg chg="mod">
          <ac:chgData name="Irfan Arif" userId="8e6fa73f-1777-4398-bc36-811dcba4eaf7" providerId="ADAL" clId="{344754DF-5B82-4161-963E-C4DEC4FD5103}" dt="2021-09-16T11:33:07.179" v="98" actId="14100"/>
          <ac:spMkLst>
            <pc:docMk/>
            <pc:sldMk cId="3566459043" sldId="269"/>
            <ac:spMk id="15" creationId="{6D35162F-ACFE-4A5A-B086-FAAB271C3F62}"/>
          </ac:spMkLst>
        </pc:spChg>
        <pc:spChg chg="mod">
          <ac:chgData name="Irfan Arif" userId="8e6fa73f-1777-4398-bc36-811dcba4eaf7" providerId="ADAL" clId="{344754DF-5B82-4161-963E-C4DEC4FD5103}" dt="2021-10-18T11:01:38.217" v="104" actId="6549"/>
          <ac:spMkLst>
            <pc:docMk/>
            <pc:sldMk cId="3566459043" sldId="269"/>
            <ac:spMk id="19" creationId="{47640B18-FA0D-4969-9030-1235251B1A0F}"/>
          </ac:spMkLst>
        </pc:spChg>
      </pc:sldChg>
      <pc:sldChg chg="modSp mod">
        <pc:chgData name="Irfan Arif" userId="8e6fa73f-1777-4398-bc36-811dcba4eaf7" providerId="ADAL" clId="{344754DF-5B82-4161-963E-C4DEC4FD5103}" dt="2021-09-16T10:57:11.709" v="64" actId="20577"/>
        <pc:sldMkLst>
          <pc:docMk/>
          <pc:sldMk cId="3583938545" sldId="270"/>
        </pc:sldMkLst>
        <pc:spChg chg="mod">
          <ac:chgData name="Irfan Arif" userId="8e6fa73f-1777-4398-bc36-811dcba4eaf7" providerId="ADAL" clId="{344754DF-5B82-4161-963E-C4DEC4FD5103}" dt="2021-09-16T10:56:45.077" v="62" actId="20577"/>
          <ac:spMkLst>
            <pc:docMk/>
            <pc:sldMk cId="3583938545" sldId="270"/>
            <ac:spMk id="2" creationId="{F5E19A11-618D-4523-B9F2-EF49B219D2AD}"/>
          </ac:spMkLst>
        </pc:spChg>
        <pc:graphicFrameChg chg="modGraphic">
          <ac:chgData name="Irfan Arif" userId="8e6fa73f-1777-4398-bc36-811dcba4eaf7" providerId="ADAL" clId="{344754DF-5B82-4161-963E-C4DEC4FD5103}" dt="2021-09-16T10:57:11.709" v="64" actId="20577"/>
          <ac:graphicFrameMkLst>
            <pc:docMk/>
            <pc:sldMk cId="3583938545" sldId="270"/>
            <ac:graphicFrameMk id="21" creationId="{B1472AA0-9AA2-4058-92F3-57B047F94C15}"/>
          </ac:graphicFrameMkLst>
        </pc:graphicFrameChg>
      </pc:sldChg>
      <pc:sldChg chg="modSp mod">
        <pc:chgData name="Irfan Arif" userId="8e6fa73f-1777-4398-bc36-811dcba4eaf7" providerId="ADAL" clId="{344754DF-5B82-4161-963E-C4DEC4FD5103}" dt="2021-11-19T11:48:27.232" v="155" actId="6549"/>
        <pc:sldMkLst>
          <pc:docMk/>
          <pc:sldMk cId="1160327831" sldId="271"/>
        </pc:sldMkLst>
        <pc:spChg chg="mod">
          <ac:chgData name="Irfan Arif" userId="8e6fa73f-1777-4398-bc36-811dcba4eaf7" providerId="ADAL" clId="{344754DF-5B82-4161-963E-C4DEC4FD5103}" dt="2021-11-19T11:48:27.232" v="155" actId="6549"/>
          <ac:spMkLst>
            <pc:docMk/>
            <pc:sldMk cId="1160327831" sldId="271"/>
            <ac:spMk id="3" creationId="{429D8657-1117-46DB-AC7C-C596C16BB140}"/>
          </ac:spMkLst>
        </pc:spChg>
      </pc:sldChg>
      <pc:sldChg chg="modSp mod">
        <pc:chgData name="Irfan Arif" userId="8e6fa73f-1777-4398-bc36-811dcba4eaf7" providerId="ADAL" clId="{344754DF-5B82-4161-963E-C4DEC4FD5103}" dt="2021-09-16T10:45:04.497" v="0"/>
        <pc:sldMkLst>
          <pc:docMk/>
          <pc:sldMk cId="3951983809" sldId="274"/>
        </pc:sldMkLst>
        <pc:spChg chg="mod">
          <ac:chgData name="Irfan Arif" userId="8e6fa73f-1777-4398-bc36-811dcba4eaf7" providerId="ADAL" clId="{344754DF-5B82-4161-963E-C4DEC4FD5103}" dt="2021-09-16T10:45:04.497" v="0"/>
          <ac:spMkLst>
            <pc:docMk/>
            <pc:sldMk cId="3951983809" sldId="274"/>
            <ac:spMk id="2" creationId="{B3F12669-D3C9-43F8-81BD-CB61BAC22AE3}"/>
          </ac:spMkLst>
        </pc:spChg>
      </pc:sldChg>
      <pc:sldChg chg="modSp mod">
        <pc:chgData name="Irfan Arif" userId="8e6fa73f-1777-4398-bc36-811dcba4eaf7" providerId="ADAL" clId="{344754DF-5B82-4161-963E-C4DEC4FD5103}" dt="2021-09-16T11:33:30.046" v="100" actId="14100"/>
        <pc:sldMkLst>
          <pc:docMk/>
          <pc:sldMk cId="920413201" sldId="275"/>
        </pc:sldMkLst>
        <pc:spChg chg="mod">
          <ac:chgData name="Irfan Arif" userId="8e6fa73f-1777-4398-bc36-811dcba4eaf7" providerId="ADAL" clId="{344754DF-5B82-4161-963E-C4DEC4FD5103}" dt="2021-09-16T10:55:39.736" v="56" actId="6549"/>
          <ac:spMkLst>
            <pc:docMk/>
            <pc:sldMk cId="920413201" sldId="275"/>
            <ac:spMk id="3" creationId="{F2FD551A-2B62-47F7-B6B1-D606773C7984}"/>
          </ac:spMkLst>
        </pc:spChg>
        <pc:spChg chg="mod">
          <ac:chgData name="Irfan Arif" userId="8e6fa73f-1777-4398-bc36-811dcba4eaf7" providerId="ADAL" clId="{344754DF-5B82-4161-963E-C4DEC4FD5103}" dt="2021-09-16T11:33:30.046" v="100" actId="14100"/>
          <ac:spMkLst>
            <pc:docMk/>
            <pc:sldMk cId="920413201" sldId="275"/>
            <ac:spMk id="15" creationId="{6D35162F-ACFE-4A5A-B086-FAAB271C3F62}"/>
          </ac:spMkLst>
        </pc:spChg>
      </pc:sldChg>
      <pc:sldChg chg="add">
        <pc:chgData name="Irfan Arif" userId="8e6fa73f-1777-4398-bc36-811dcba4eaf7" providerId="ADAL" clId="{344754DF-5B82-4161-963E-C4DEC4FD5103}" dt="2021-09-16T10:52:01.919" v="3"/>
        <pc:sldMkLst>
          <pc:docMk/>
          <pc:sldMk cId="2242033265"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561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5841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33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8366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CA9D5-CD9D-46CA-B8F2-A8899D1A37C2}"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1184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ECA9D5-CD9D-46CA-B8F2-A8899D1A37C2}"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8635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ECA9D5-CD9D-46CA-B8F2-A8899D1A37C2}" type="datetimeFigureOut">
              <a:rPr lang="en-GB" smtClean="0"/>
              <a:t>19/11/2021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989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ECA9D5-CD9D-46CA-B8F2-A8899D1A37C2}" type="datetimeFigureOut">
              <a:rPr lang="en-GB" smtClean="0"/>
              <a:t>19/11/2021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792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CA9D5-CD9D-46CA-B8F2-A8899D1A37C2}" type="datetimeFigureOut">
              <a:rPr lang="en-GB" smtClean="0"/>
              <a:t>19/11/2021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3577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8235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72955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ECA9D5-CD9D-46CA-B8F2-A8899D1A37C2}" type="datetimeFigureOut">
              <a:rPr lang="en-GB" smtClean="0"/>
              <a:t>19/11/2021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28B1D9-298A-4F21-8753-BCB7F735CEC3}" type="slidenum">
              <a:rPr lang="en-GB" smtClean="0"/>
              <a:t>‹#›</a:t>
            </a:fld>
            <a:endParaRPr lang="en-GB"/>
          </a:p>
        </p:txBody>
      </p:sp>
    </p:spTree>
    <p:extLst>
      <p:ext uri="{BB962C8B-B14F-4D97-AF65-F5344CB8AC3E}">
        <p14:creationId xmlns:p14="http://schemas.microsoft.com/office/powerpoint/2010/main" val="1084029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hcvs.org.uk/equal_opps_for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mailto:irfan@ehcvs.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hcvs.org.uk/our-trustees2/" TargetMode="External"/><Relationship Id="rId2" Type="http://schemas.openxmlformats.org/officeDocument/2006/relationships/hyperlink" Target="https://ehcvs.org.uk/ehcvsstaff/"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25496" y="0"/>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49" name="TextBox 48">
            <a:extLst>
              <a:ext uri="{FF2B5EF4-FFF2-40B4-BE49-F238E27FC236}">
                <a16:creationId xmlns:a16="http://schemas.microsoft.com/office/drawing/2014/main" id="{62F54A54-BEB2-4E80-AABA-2BC015F92953}"/>
              </a:ext>
            </a:extLst>
          </p:cNvPr>
          <p:cNvSpPr txBox="1"/>
          <p:nvPr/>
        </p:nvSpPr>
        <p:spPr>
          <a:xfrm>
            <a:off x="0" y="1358420"/>
            <a:ext cx="6741583" cy="1077218"/>
          </a:xfrm>
          <a:prstGeom prst="rect">
            <a:avLst/>
          </a:prstGeom>
          <a:noFill/>
        </p:spPr>
        <p:txBody>
          <a:bodyPr wrap="square" rtlCol="0">
            <a:spAutoFit/>
          </a:bodyPr>
          <a:lstStyle/>
          <a:p>
            <a:pPr algn="ctr"/>
            <a:r>
              <a:rPr lang="en-US" sz="3200" b="1" dirty="0">
                <a:solidFill>
                  <a:srgbClr val="174876"/>
                </a:solidFill>
                <a:latin typeface="Helvetica" panose="020B0604020202020204" pitchFamily="34" charset="0"/>
                <a:cs typeface="Helvetica" panose="020B0604020202020204" pitchFamily="34" charset="0"/>
              </a:rPr>
              <a:t>Fundraising and Partnerships Manager</a:t>
            </a:r>
            <a:endParaRPr lang="en-GB" sz="3200" b="1" dirty="0">
              <a:solidFill>
                <a:srgbClr val="174876"/>
              </a:solidFill>
              <a:latin typeface="Helvetica" panose="020B0604020202020204" pitchFamily="34" charset="0"/>
              <a:cs typeface="Helvetica" panose="020B0604020202020204" pitchFamily="34" charset="0"/>
            </a:endParaRPr>
          </a:p>
        </p:txBody>
      </p:sp>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dirty="0">
                <a:solidFill>
                  <a:schemeClr val="bg1"/>
                </a:solidFill>
              </a:rPr>
              <a:t>EHCVS</a:t>
            </a:r>
            <a:endParaRPr lang="en-GB" sz="6600" b="1" dirty="0">
              <a:solidFill>
                <a:schemeClr val="bg1"/>
              </a:solidFill>
            </a:endParaRPr>
          </a:p>
        </p:txBody>
      </p:sp>
      <p:sp>
        <p:nvSpPr>
          <p:cNvPr id="10" name="TextBox 9">
            <a:extLst>
              <a:ext uri="{FF2B5EF4-FFF2-40B4-BE49-F238E27FC236}">
                <a16:creationId xmlns:a16="http://schemas.microsoft.com/office/drawing/2014/main" id="{A8376A41-691A-4FFF-814E-97D96B7C5730}"/>
              </a:ext>
            </a:extLst>
          </p:cNvPr>
          <p:cNvSpPr txBox="1"/>
          <p:nvPr/>
        </p:nvSpPr>
        <p:spPr>
          <a:xfrm>
            <a:off x="-1981894" y="216271"/>
            <a:ext cx="10705369" cy="2123658"/>
          </a:xfrm>
          <a:prstGeom prst="rect">
            <a:avLst/>
          </a:prstGeom>
          <a:noFill/>
        </p:spPr>
        <p:txBody>
          <a:bodyPr wrap="square" rtlCol="0">
            <a:spAutoFit/>
          </a:bodyPr>
          <a:lstStyle/>
          <a:p>
            <a:pPr algn="ctr"/>
            <a:r>
              <a:rPr lang="en-US" sz="6600" b="1" dirty="0">
                <a:solidFill>
                  <a:schemeClr val="bg1"/>
                </a:solidFill>
              </a:rPr>
              <a:t>Recruitment Pack </a:t>
            </a:r>
            <a:br>
              <a:rPr lang="en-US" sz="6600" b="1" dirty="0">
                <a:solidFill>
                  <a:schemeClr val="bg1"/>
                </a:solidFill>
              </a:rPr>
            </a:br>
            <a:endParaRPr lang="en-GB" sz="6600" b="1" dirty="0">
              <a:solidFill>
                <a:schemeClr val="bg1"/>
              </a:solidFill>
            </a:endParaRPr>
          </a:p>
        </p:txBody>
      </p:sp>
      <p:pic>
        <p:nvPicPr>
          <p:cNvPr id="9" name="Picture 8" descr="A picture containing person, group, people&#10;&#10;Description automatically generated">
            <a:extLst>
              <a:ext uri="{FF2B5EF4-FFF2-40B4-BE49-F238E27FC236}">
                <a16:creationId xmlns:a16="http://schemas.microsoft.com/office/drawing/2014/main" id="{E7908E85-18BA-4695-8350-65742EDF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2424"/>
            <a:ext cx="6883496" cy="3348821"/>
          </a:xfrm>
          <a:prstGeom prst="rect">
            <a:avLst/>
          </a:prstGeom>
        </p:spPr>
      </p:pic>
      <p:sp>
        <p:nvSpPr>
          <p:cNvPr id="2" name="TextBox 1">
            <a:extLst>
              <a:ext uri="{FF2B5EF4-FFF2-40B4-BE49-F238E27FC236}">
                <a16:creationId xmlns:a16="http://schemas.microsoft.com/office/drawing/2014/main" id="{22C9C372-F39B-4778-8901-E5EDE440DCA2}"/>
              </a:ext>
            </a:extLst>
          </p:cNvPr>
          <p:cNvSpPr txBox="1"/>
          <p:nvPr/>
        </p:nvSpPr>
        <p:spPr>
          <a:xfrm>
            <a:off x="1482436" y="6636327"/>
            <a:ext cx="4849091" cy="2308324"/>
          </a:xfrm>
          <a:prstGeom prst="rect">
            <a:avLst/>
          </a:prstGeom>
          <a:noFill/>
        </p:spPr>
        <p:txBody>
          <a:bodyPr wrap="square" rtlCol="0">
            <a:spAutoFit/>
          </a:bodyPr>
          <a:lstStyle/>
          <a:p>
            <a:r>
              <a:rPr lang="en-GB" sz="1800" i="1" dirty="0">
                <a:solidFill>
                  <a:schemeClr val="bg1"/>
                </a:solidFill>
                <a:effectLst/>
                <a:latin typeface="Calibri" panose="020F0502020204030204" pitchFamily="34" charset="0"/>
                <a:ea typeface="Calibri" panose="020F0502020204030204" pitchFamily="34" charset="0"/>
              </a:rPr>
              <a:t>‘ The team at Ealing CVS are incredibly knowledgeable and always keen to support and connect local groups. Their insight into the ever changing landscape of third sector funding has been invaluable. It has enabled new groups in Ealing and Hounslow to emerge and established ones to continue supporting the local community</a:t>
            </a:r>
            <a:r>
              <a:rPr lang="en-GB" sz="1800" dirty="0">
                <a:solidFill>
                  <a:schemeClr val="bg1"/>
                </a:solidFill>
                <a:effectLst/>
                <a:latin typeface="Calibri" panose="020F0502020204030204" pitchFamily="34" charset="0"/>
                <a:ea typeface="Calibri" panose="020F0502020204030204" pitchFamily="34" charset="0"/>
              </a:rPr>
              <a:t>’</a:t>
            </a:r>
          </a:p>
          <a:p>
            <a:endParaRPr lang="en-GB" dirty="0"/>
          </a:p>
        </p:txBody>
      </p:sp>
    </p:spTree>
    <p:extLst>
      <p:ext uri="{BB962C8B-B14F-4D97-AF65-F5344CB8AC3E}">
        <p14:creationId xmlns:p14="http://schemas.microsoft.com/office/powerpoint/2010/main" val="392176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3CCE8571-9837-49D0-AFEF-FB07519AFF54}"/>
              </a:ext>
            </a:extLst>
          </p:cNvPr>
          <p:cNvSpPr/>
          <p:nvPr/>
        </p:nvSpPr>
        <p:spPr>
          <a:xfrm>
            <a:off x="21786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1" name="Rectangle 10">
            <a:extLst>
              <a:ext uri="{FF2B5EF4-FFF2-40B4-BE49-F238E27FC236}">
                <a16:creationId xmlns:a16="http://schemas.microsoft.com/office/drawing/2014/main" id="{E4EB929E-3AFB-40AA-B19B-3BE84272B18D}"/>
              </a:ext>
            </a:extLst>
          </p:cNvPr>
          <p:cNvSpPr/>
          <p:nvPr/>
        </p:nvSpPr>
        <p:spPr>
          <a:xfrm>
            <a:off x="-667" y="4117"/>
            <a:ext cx="381639"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5" name="TextBox 14">
            <a:extLst>
              <a:ext uri="{FF2B5EF4-FFF2-40B4-BE49-F238E27FC236}">
                <a16:creationId xmlns:a16="http://schemas.microsoft.com/office/drawing/2014/main" id="{E526F570-1872-482D-B0A6-D89A8DD3A238}"/>
              </a:ext>
            </a:extLst>
          </p:cNvPr>
          <p:cNvSpPr txBox="1"/>
          <p:nvPr/>
        </p:nvSpPr>
        <p:spPr>
          <a:xfrm>
            <a:off x="-2525485" y="25474"/>
            <a:ext cx="11908969" cy="707886"/>
          </a:xfrm>
          <a:prstGeom prst="rect">
            <a:avLst/>
          </a:prstGeom>
          <a:noFill/>
        </p:spPr>
        <p:txBody>
          <a:bodyPr wrap="square" rtlCol="0">
            <a:spAutoFit/>
          </a:bodyPr>
          <a:lstStyle/>
          <a:p>
            <a:pPr algn="ctr"/>
            <a:r>
              <a:rPr lang="en-US" sz="4000" b="1" dirty="0">
                <a:solidFill>
                  <a:srgbClr val="174876"/>
                </a:solidFill>
              </a:rPr>
              <a:t>How To Apply</a:t>
            </a:r>
            <a:endParaRPr lang="en-GB" sz="4000" b="1" dirty="0">
              <a:solidFill>
                <a:srgbClr val="174876"/>
              </a:solidFill>
            </a:endParaRPr>
          </a:p>
        </p:txBody>
      </p:sp>
      <p:pic>
        <p:nvPicPr>
          <p:cNvPr id="17" name="Picture 16" descr="A picture containing text, clipart&#10;&#10;Description automatically generated">
            <a:extLst>
              <a:ext uri="{FF2B5EF4-FFF2-40B4-BE49-F238E27FC236}">
                <a16:creationId xmlns:a16="http://schemas.microsoft.com/office/drawing/2014/main" id="{0852329A-5A02-4454-AFBF-9FA0DB23F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18" name="Rectangle: Rounded Corners 17">
            <a:extLst>
              <a:ext uri="{FF2B5EF4-FFF2-40B4-BE49-F238E27FC236}">
                <a16:creationId xmlns:a16="http://schemas.microsoft.com/office/drawing/2014/main" id="{017CA78A-A6F5-4A7A-83FD-A83DAE7C0E05}"/>
              </a:ext>
            </a:extLst>
          </p:cNvPr>
          <p:cNvSpPr/>
          <p:nvPr/>
        </p:nvSpPr>
        <p:spPr>
          <a:xfrm>
            <a:off x="637309" y="841964"/>
            <a:ext cx="6088985" cy="8008858"/>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29D8657-1117-46DB-AC7C-C596C16BB140}"/>
              </a:ext>
            </a:extLst>
          </p:cNvPr>
          <p:cNvSpPr txBox="1"/>
          <p:nvPr/>
        </p:nvSpPr>
        <p:spPr>
          <a:xfrm>
            <a:off x="984531" y="1474232"/>
            <a:ext cx="5202167" cy="5016758"/>
          </a:xfrm>
          <a:prstGeom prst="rect">
            <a:avLst/>
          </a:prstGeom>
          <a:noFill/>
        </p:spPr>
        <p:txBody>
          <a:bodyPr wrap="square" rtlCol="0">
            <a:spAutoFit/>
          </a:bodyPr>
          <a:lstStyle/>
          <a:p>
            <a:pPr algn="just">
              <a:lnSpc>
                <a:spcPct val="150000"/>
              </a:lnSpc>
            </a:pPr>
            <a:r>
              <a:rPr lang="en-GB" sz="1200" b="1" dirty="0">
                <a:solidFill>
                  <a:srgbClr val="174876"/>
                </a:solidFill>
                <a:latin typeface="Helvetica" panose="020B0604020202020204" pitchFamily="34" charset="0"/>
                <a:ea typeface="Times New Roman" panose="02020603050405020304" pitchFamily="18" charset="0"/>
                <a:cs typeface="Helvetica" panose="020B0604020202020204" pitchFamily="34" charset="0"/>
              </a:rPr>
              <a:t>Please note, this</a:t>
            </a:r>
            <a:r>
              <a:rPr lang="en-GB" sz="12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is not a working for home opportunity. </a:t>
            </a:r>
          </a:p>
          <a:p>
            <a:pPr algn="just">
              <a:lnSpc>
                <a:spcPct val="150000"/>
              </a:lnSpc>
            </a:pPr>
            <a:endPar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Application deadline: </a:t>
            </a: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17.00 (GMT), Friday 17</a:t>
            </a:r>
            <a:r>
              <a:rPr lang="en-GB" sz="1100" b="1" baseline="300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th</a:t>
            </a: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December 202</a:t>
            </a:r>
            <a:r>
              <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1</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endParaRPr lang="en-GB" sz="11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b="1" dirty="0">
                <a:solidFill>
                  <a:srgbClr val="174876"/>
                </a:solidFill>
                <a:effectLst/>
                <a:latin typeface="Helvetica "/>
                <a:ea typeface="Times New Roman" panose="02020603050405020304" pitchFamily="18" charset="0"/>
              </a:rPr>
              <a:t>This is a front-line role with no option work from hom</a:t>
            </a:r>
            <a:r>
              <a:rPr lang="en-GB" sz="1100" b="1" dirty="0">
                <a:solidFill>
                  <a:srgbClr val="174876"/>
                </a:solidFill>
                <a:latin typeface="Helvetica "/>
                <a:ea typeface="Times New Roman" panose="02020603050405020304" pitchFamily="18" charset="0"/>
              </a:rPr>
              <a:t>e. The post holder will work across West London. </a:t>
            </a:r>
            <a:endParaRPr lang="en-GB" sz="1100" b="1" dirty="0">
              <a:solidFill>
                <a:srgbClr val="174876"/>
              </a:solidFill>
              <a:effectLst/>
              <a:latin typeface="Helvetica "/>
              <a:ea typeface="Times New Roman" panose="02020603050405020304" pitchFamily="18"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Interviews will take place during the </a:t>
            </a: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week beginning Monday 22</a:t>
            </a:r>
            <a:r>
              <a:rPr lang="en-GB" sz="1100" b="1" baseline="300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nd</a:t>
            </a: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December 2021 (In Person)</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apply, please email the completed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hlinkClick r:id="rId3"/>
              </a:rPr>
              <a:t>application form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and a supporting statement no longer than 1000 words) explaining why you want the role and how you meet the Specification to </a:t>
            </a:r>
            <a:r>
              <a:rPr lang="en-GB" sz="1100" u="none" strike="noStrike"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hlinkClick r:id="rId4">
                  <a:extLst>
                    <a:ext uri="{A12FA001-AC4F-418D-AE19-62706E023703}">
                      <ahyp:hlinkClr xmlns:ahyp="http://schemas.microsoft.com/office/drawing/2018/hyperlinkcolor" val="tx"/>
                    </a:ext>
                  </a:extLst>
                </a:hlinkClick>
              </a:rPr>
              <a:t>irfan@ehcvs.org.uk</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Please also include two professional references. References will only be contacted if an offer has been made.</a:t>
            </a:r>
          </a:p>
          <a:p>
            <a:pPr algn="just"/>
            <a:endParaRPr lang="en-GB" sz="11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Please include a completed Equal Opportunities form which can be downloaded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hlinkClick r:id="rId3"/>
              </a:rPr>
              <a:t>here</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We can only give feedback to candidates who are shortlisted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lnSpc>
                <a:spcPct val="150000"/>
              </a:lnSpc>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ELIGIBILITY </a:t>
            </a:r>
            <a:endPar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Applicants must be eligible to work in the United Kingdom (UK) and provide information regarding the basis of their right to work in the UK with their application </a:t>
            </a:r>
            <a:br>
              <a:rPr lang="en-US" sz="1600" dirty="0">
                <a:latin typeface="Helvetica" panose="020B0604020202020204" pitchFamily="34" charset="0"/>
                <a:cs typeface="Helvetica" panose="020B0604020202020204" pitchFamily="34" charset="0"/>
              </a:rPr>
            </a:b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6032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25496" y="0"/>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dirty="0">
                <a:solidFill>
                  <a:schemeClr val="bg1"/>
                </a:solidFill>
              </a:rPr>
              <a:t>EHCVS</a:t>
            </a:r>
            <a:endParaRPr lang="en-GB" sz="6600" b="1" dirty="0">
              <a:solidFill>
                <a:schemeClr val="bg1"/>
              </a:solidFill>
            </a:endParaRPr>
          </a:p>
        </p:txBody>
      </p:sp>
      <p:pic>
        <p:nvPicPr>
          <p:cNvPr id="11" name="Picture 10" descr="A group of people smiling&#10;&#10;Description automatically generated with medium confidence">
            <a:extLst>
              <a:ext uri="{FF2B5EF4-FFF2-40B4-BE49-F238E27FC236}">
                <a16:creationId xmlns:a16="http://schemas.microsoft.com/office/drawing/2014/main" id="{D9434A16-03D8-4386-97B0-5966B2564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8" y="470462"/>
            <a:ext cx="5680364" cy="3599581"/>
          </a:xfrm>
          <a:prstGeom prst="rect">
            <a:avLst/>
          </a:prstGeom>
        </p:spPr>
      </p:pic>
      <p:sp>
        <p:nvSpPr>
          <p:cNvPr id="3" name="TextBox 2">
            <a:extLst>
              <a:ext uri="{FF2B5EF4-FFF2-40B4-BE49-F238E27FC236}">
                <a16:creationId xmlns:a16="http://schemas.microsoft.com/office/drawing/2014/main" id="{E6995FD0-E6F4-4C77-AD92-ABA218221477}"/>
              </a:ext>
            </a:extLst>
          </p:cNvPr>
          <p:cNvSpPr txBox="1"/>
          <p:nvPr/>
        </p:nvSpPr>
        <p:spPr>
          <a:xfrm>
            <a:off x="1072293" y="4367961"/>
            <a:ext cx="5181600" cy="2031325"/>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i="1" dirty="0">
                <a:solidFill>
                  <a:schemeClr val="bg1"/>
                </a:solidFill>
                <a:effectLst/>
                <a:latin typeface="Calibri" panose="020F0502020204030204" pitchFamily="34" charset="0"/>
                <a:ea typeface="Calibri" panose="020F0502020204030204" pitchFamily="34" charset="0"/>
              </a:rPr>
              <a:t>‘The connection between Ealing and Hounslow CVS and the local community/public sector is incredibly valuable. It is efficient and trusted. There is expertise that is supporting and helping our communities that would be difficult to replicate elsewhere’.</a:t>
            </a:r>
          </a:p>
          <a:p>
            <a:endParaRPr lang="en-GB" dirty="0"/>
          </a:p>
        </p:txBody>
      </p:sp>
      <p:sp>
        <p:nvSpPr>
          <p:cNvPr id="12" name="TextBox 11">
            <a:extLst>
              <a:ext uri="{FF2B5EF4-FFF2-40B4-BE49-F238E27FC236}">
                <a16:creationId xmlns:a16="http://schemas.microsoft.com/office/drawing/2014/main" id="{A7B15B52-A8C9-42C5-9551-953A835B8AC8}"/>
              </a:ext>
            </a:extLst>
          </p:cNvPr>
          <p:cNvSpPr txBox="1"/>
          <p:nvPr/>
        </p:nvSpPr>
        <p:spPr>
          <a:xfrm>
            <a:off x="91901" y="9105781"/>
            <a:ext cx="5181600" cy="1015663"/>
          </a:xfrm>
          <a:prstGeom prst="rect">
            <a:avLst/>
          </a:prstGeom>
          <a:noFill/>
        </p:spPr>
        <p:txBody>
          <a:bodyPr wrap="square" rtlCol="0">
            <a:spAutoFit/>
          </a:bodyPr>
          <a:lstStyle/>
          <a:p>
            <a:r>
              <a:rPr lang="en-GB" sz="1400" dirty="0">
                <a:solidFill>
                  <a:srgbClr val="174876"/>
                </a:solidFill>
                <a:effectLst/>
                <a:latin typeface="Calibri" panose="020F0502020204030204" pitchFamily="34" charset="0"/>
                <a:ea typeface="Times New Roman" panose="02020603050405020304" pitchFamily="18" charset="0"/>
              </a:rPr>
              <a:t>Ealing and Hounslow CVS, West Ealing Library, </a:t>
            </a:r>
            <a:br>
              <a:rPr lang="en-GB" sz="1400" dirty="0">
                <a:solidFill>
                  <a:srgbClr val="174876"/>
                </a:solidFill>
                <a:effectLst/>
                <a:latin typeface="Calibri" panose="020F0502020204030204" pitchFamily="34" charset="0"/>
                <a:ea typeface="Times New Roman" panose="02020603050405020304" pitchFamily="18" charset="0"/>
              </a:rPr>
            </a:br>
            <a:r>
              <a:rPr lang="en-GB" sz="1400" dirty="0">
                <a:solidFill>
                  <a:srgbClr val="174876"/>
                </a:solidFill>
                <a:effectLst/>
                <a:latin typeface="Calibri" panose="020F0502020204030204" pitchFamily="34" charset="0"/>
                <a:ea typeface="Times New Roman" panose="02020603050405020304" pitchFamily="18" charset="0"/>
              </a:rPr>
              <a:t>Melbourne Avenue, West Ealing W13 9BT</a:t>
            </a:r>
          </a:p>
          <a:p>
            <a:r>
              <a:rPr lang="en-GB" sz="1400" dirty="0">
                <a:solidFill>
                  <a:srgbClr val="174876"/>
                </a:solidFill>
                <a:latin typeface="Calibri" panose="020F0502020204030204" pitchFamily="34" charset="0"/>
                <a:ea typeface="Calibri" panose="020F0502020204030204" pitchFamily="34" charset="0"/>
              </a:rPr>
              <a:t>www.ehcvs.org.uk</a:t>
            </a:r>
            <a:endParaRPr lang="en-GB" sz="1400" dirty="0">
              <a:solidFill>
                <a:srgbClr val="174876"/>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0465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7" name="Picture 6" descr="A picture containing text, clipart&#10;&#10;Description automatically generated">
            <a:extLst>
              <a:ext uri="{FF2B5EF4-FFF2-40B4-BE49-F238E27FC236}">
                <a16:creationId xmlns:a16="http://schemas.microsoft.com/office/drawing/2014/main" id="{37114B3C-0AB2-4851-ADC7-87DA54DE8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 name="TextBox 1">
            <a:extLst>
              <a:ext uri="{FF2B5EF4-FFF2-40B4-BE49-F238E27FC236}">
                <a16:creationId xmlns:a16="http://schemas.microsoft.com/office/drawing/2014/main" id="{B3F12669-D3C9-43F8-81BD-CB61BAC22AE3}"/>
              </a:ext>
            </a:extLst>
          </p:cNvPr>
          <p:cNvSpPr txBox="1"/>
          <p:nvPr/>
        </p:nvSpPr>
        <p:spPr>
          <a:xfrm>
            <a:off x="736732" y="1485219"/>
            <a:ext cx="5542844" cy="5232202"/>
          </a:xfrm>
          <a:prstGeom prst="rect">
            <a:avLst/>
          </a:prstGeom>
          <a:noFill/>
        </p:spPr>
        <p:txBody>
          <a:bodyPr wrap="square" rtlCol="0">
            <a:spAutoFit/>
          </a:bodyPr>
          <a:lstStyle/>
          <a:p>
            <a:pPr algn="just" fontAlgn="base"/>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Ealing and Hounslow Community Voluntary Service is a registered local charity that has been supporting voluntary and community sector (VCS) groups in Ealing for over 30 years and Hounslow groups since 2012.  </a:t>
            </a:r>
          </a:p>
          <a:p>
            <a:pPr algn="just"/>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In this rapidly changing world where our sector continues to face many challenges and take on new opportunities, it is highly appropriate that Ealing CVS has undertaken a process of reviewing and planning for the next three years. Consulting with our stakeholders has been a refreshing process, and has provided us with an opportunity to study how well we delivered our core themes from our latest Business Plan – developing, connecting, representing and innovating with the third sector in Ealing and Hounslow - and to establish new and more relevant themes of work for future delivery.</a:t>
            </a:r>
          </a:p>
          <a:p>
            <a:pPr algn="just"/>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Ealing CVS is a second-tier organisation that works with local charities and voluntary organisations in Ealing and Hounslow. The overall aim is to provide a professional and effective service to local voluntary organisations through assistance and through forming consortia and bidding for major tranches of funding aimed at improving the lives of the local communities.</a:t>
            </a:r>
          </a:p>
          <a:p>
            <a:endParaRPr lang="en-GB" sz="2600" dirty="0"/>
          </a:p>
        </p:txBody>
      </p:sp>
      <p:sp>
        <p:nvSpPr>
          <p:cNvPr id="11" name="TextBox 10">
            <a:extLst>
              <a:ext uri="{FF2B5EF4-FFF2-40B4-BE49-F238E27FC236}">
                <a16:creationId xmlns:a16="http://schemas.microsoft.com/office/drawing/2014/main" id="{8104D8AF-BE5D-40DF-80EF-0C3D48C7A9C4}"/>
              </a:ext>
            </a:extLst>
          </p:cNvPr>
          <p:cNvSpPr txBox="1"/>
          <p:nvPr/>
        </p:nvSpPr>
        <p:spPr>
          <a:xfrm>
            <a:off x="-2641021" y="80889"/>
            <a:ext cx="11908969" cy="1323439"/>
          </a:xfrm>
          <a:prstGeom prst="rect">
            <a:avLst/>
          </a:prstGeom>
          <a:noFill/>
        </p:spPr>
        <p:txBody>
          <a:bodyPr wrap="square" rtlCol="0">
            <a:spAutoFit/>
          </a:bodyPr>
          <a:lstStyle/>
          <a:p>
            <a:pPr algn="ctr"/>
            <a:r>
              <a:rPr lang="en-US" sz="4000" b="1" dirty="0">
                <a:solidFill>
                  <a:srgbClr val="174876"/>
                </a:solidFill>
              </a:rPr>
              <a:t>About Ealing &amp; </a:t>
            </a:r>
            <a:br>
              <a:rPr lang="en-US" sz="4000" b="1" dirty="0">
                <a:solidFill>
                  <a:srgbClr val="174876"/>
                </a:solidFill>
              </a:rPr>
            </a:br>
            <a:r>
              <a:rPr lang="en-US" sz="4000" b="1" dirty="0">
                <a:solidFill>
                  <a:srgbClr val="174876"/>
                </a:solidFill>
              </a:rPr>
              <a:t>Hounslow CVS</a:t>
            </a:r>
            <a:endParaRPr lang="en-GB" sz="4000" b="1" dirty="0">
              <a:solidFill>
                <a:srgbClr val="174876"/>
              </a:solidFill>
            </a:endParaRPr>
          </a:p>
        </p:txBody>
      </p:sp>
      <p:sp>
        <p:nvSpPr>
          <p:cNvPr id="9" name="Right Triangle 8">
            <a:extLst>
              <a:ext uri="{FF2B5EF4-FFF2-40B4-BE49-F238E27FC236}">
                <a16:creationId xmlns:a16="http://schemas.microsoft.com/office/drawing/2014/main" id="{77C6A3AB-7203-4DFF-A3CF-9B320655A9C2}"/>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3" name="Picture 12" descr="A picture containing text, person&#10;&#10;Description automatically generated">
            <a:extLst>
              <a:ext uri="{FF2B5EF4-FFF2-40B4-BE49-F238E27FC236}">
                <a16:creationId xmlns:a16="http://schemas.microsoft.com/office/drawing/2014/main" id="{6CF16876-AFE5-4DE2-AF3A-BA553ECF3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68" y="6820770"/>
            <a:ext cx="3978671" cy="2651784"/>
          </a:xfrm>
          <a:prstGeom prst="rect">
            <a:avLst/>
          </a:prstGeom>
          <a:ln w="38100">
            <a:solidFill>
              <a:srgbClr val="174876"/>
            </a:solidFill>
          </a:ln>
        </p:spPr>
      </p:pic>
    </p:spTree>
    <p:extLst>
      <p:ext uri="{BB962C8B-B14F-4D97-AF65-F5344CB8AC3E}">
        <p14:creationId xmlns:p14="http://schemas.microsoft.com/office/powerpoint/2010/main" val="395198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2" name="TextBox 1">
            <a:extLst>
              <a:ext uri="{FF2B5EF4-FFF2-40B4-BE49-F238E27FC236}">
                <a16:creationId xmlns:a16="http://schemas.microsoft.com/office/drawing/2014/main" id="{B3F12669-D3C9-43F8-81BD-CB61BAC22AE3}"/>
              </a:ext>
            </a:extLst>
          </p:cNvPr>
          <p:cNvSpPr txBox="1"/>
          <p:nvPr/>
        </p:nvSpPr>
        <p:spPr>
          <a:xfrm>
            <a:off x="672848" y="1207462"/>
            <a:ext cx="5381588" cy="4401205"/>
          </a:xfrm>
          <a:prstGeom prst="rect">
            <a:avLst/>
          </a:prstGeom>
          <a:noFill/>
        </p:spPr>
        <p:txBody>
          <a:bodyPr wrap="square" rtlCol="0">
            <a:spAutoFit/>
          </a:bodyPr>
          <a:lstStyle/>
          <a:p>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We are currently a team of 10 with a diverse range of backgrounds and skill sets. To find out </a:t>
            </a:r>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hlinkClick r:id="rId2">
                  <a:extLst>
                    <a:ext uri="{A12FA001-AC4F-418D-AE19-62706E023703}">
                      <ahyp:hlinkClr xmlns:ahyp="http://schemas.microsoft.com/office/drawing/2018/hyperlinkcolor" val="tx"/>
                    </a:ext>
                  </a:extLst>
                </a:hlinkClick>
              </a:rPr>
              <a:t>more about us </a:t>
            </a:r>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and read more about each member of our team.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r>
              <a:rPr lang="en-GB" sz="1400" dirty="0">
                <a:solidFill>
                  <a:srgbClr val="174876"/>
                </a:solidFill>
                <a:latin typeface="Helvetica" panose="020B0604020202020204" pitchFamily="34" charset="0"/>
                <a:cs typeface="Helvetica" panose="020B0604020202020204" pitchFamily="34" charset="0"/>
              </a:rPr>
              <a:t>You can find out more about </a:t>
            </a:r>
            <a:r>
              <a:rPr lang="en-GB" sz="1400" dirty="0">
                <a:solidFill>
                  <a:srgbClr val="174876"/>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our</a:t>
            </a:r>
            <a:r>
              <a:rPr lang="en-GB" sz="1400" dirty="0">
                <a:solidFill>
                  <a:srgbClr val="0563C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lang="en-GB" sz="1400" dirty="0">
                <a:solidFill>
                  <a:srgbClr val="174876"/>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Trustees here too</a:t>
            </a:r>
            <a:endParaRPr lang="en-GB" sz="1400" dirty="0">
              <a:solidFill>
                <a:srgbClr val="174876"/>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104D8AF-BE5D-40DF-80EF-0C3D48C7A9C4}"/>
              </a:ext>
            </a:extLst>
          </p:cNvPr>
          <p:cNvSpPr txBox="1"/>
          <p:nvPr/>
        </p:nvSpPr>
        <p:spPr>
          <a:xfrm>
            <a:off x="-2525485" y="67038"/>
            <a:ext cx="11908969" cy="830997"/>
          </a:xfrm>
          <a:prstGeom prst="rect">
            <a:avLst/>
          </a:prstGeom>
          <a:noFill/>
        </p:spPr>
        <p:txBody>
          <a:bodyPr wrap="square" rtlCol="0">
            <a:spAutoFit/>
          </a:bodyPr>
          <a:lstStyle/>
          <a:p>
            <a:pPr algn="ctr"/>
            <a:r>
              <a:rPr lang="en-US" sz="4800" b="1" dirty="0">
                <a:solidFill>
                  <a:srgbClr val="174876"/>
                </a:solidFill>
              </a:rPr>
              <a:t>About Us</a:t>
            </a:r>
            <a:endParaRPr lang="en-GB" sz="4800" b="1" dirty="0">
              <a:solidFill>
                <a:srgbClr val="174876"/>
              </a:solidFill>
            </a:endParaRPr>
          </a:p>
        </p:txBody>
      </p:sp>
      <p:sp>
        <p:nvSpPr>
          <p:cNvPr id="13" name="Right Triangle 12">
            <a:extLst>
              <a:ext uri="{FF2B5EF4-FFF2-40B4-BE49-F238E27FC236}">
                <a16:creationId xmlns:a16="http://schemas.microsoft.com/office/drawing/2014/main" id="{A08F834F-EBD0-4921-BE64-CEC79C3D974C}"/>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5" name="Picture 14" descr="A picture containing text, clipart&#10;&#10;Description automatically generated">
            <a:extLst>
              <a:ext uri="{FF2B5EF4-FFF2-40B4-BE49-F238E27FC236}">
                <a16:creationId xmlns:a16="http://schemas.microsoft.com/office/drawing/2014/main" id="{14464B77-58C9-439D-BBA9-AA610102F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10" name="Picture 9" descr="A group of people laughing&#10;&#10;Description automatically generated with medium confidence">
            <a:extLst>
              <a:ext uri="{FF2B5EF4-FFF2-40B4-BE49-F238E27FC236}">
                <a16:creationId xmlns:a16="http://schemas.microsoft.com/office/drawing/2014/main" id="{380B9550-36C1-4F05-8A70-F8255404E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6112138"/>
            <a:ext cx="3286947" cy="2439531"/>
          </a:xfrm>
          <a:prstGeom prst="rect">
            <a:avLst/>
          </a:prstGeom>
          <a:ln w="38100">
            <a:solidFill>
              <a:srgbClr val="174876"/>
            </a:solidFill>
          </a:ln>
        </p:spPr>
      </p:pic>
      <p:pic>
        <p:nvPicPr>
          <p:cNvPr id="5" name="Picture 4" descr="A picture containing text, person, indoor, computer&#10;&#10;Description automatically generated">
            <a:extLst>
              <a:ext uri="{FF2B5EF4-FFF2-40B4-BE49-F238E27FC236}">
                <a16:creationId xmlns:a16="http://schemas.microsoft.com/office/drawing/2014/main" id="{60605AB4-5AE6-4705-AB51-5991C7DA1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687" y="2355272"/>
            <a:ext cx="3432118" cy="2410691"/>
          </a:xfrm>
          <a:prstGeom prst="rect">
            <a:avLst/>
          </a:prstGeom>
          <a:ln w="38100">
            <a:solidFill>
              <a:srgbClr val="174876"/>
            </a:solidFill>
          </a:ln>
        </p:spPr>
      </p:pic>
    </p:spTree>
    <p:extLst>
      <p:ext uri="{BB962C8B-B14F-4D97-AF65-F5344CB8AC3E}">
        <p14:creationId xmlns:p14="http://schemas.microsoft.com/office/powerpoint/2010/main" val="375339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37E9224-8257-4DB5-BD18-793BF12F3339}"/>
              </a:ext>
            </a:extLst>
          </p:cNvPr>
          <p:cNvSpPr/>
          <p:nvPr/>
        </p:nvSpPr>
        <p:spPr>
          <a:xfrm>
            <a:off x="587706" y="845125"/>
            <a:ext cx="5965494" cy="8074483"/>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768714" y="1157792"/>
            <a:ext cx="5494564" cy="6555641"/>
          </a:xfrm>
          <a:prstGeom prst="rect">
            <a:avLst/>
          </a:prstGeom>
          <a:noFill/>
        </p:spPr>
        <p:txBody>
          <a:bodyPr wrap="square" rtlCol="0">
            <a:spAutoFit/>
          </a:bodyPr>
          <a:lstStyle/>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EHCVS’s aim is to deliver an improved quality of life for the less advantaged  people in Ealing, Hounslow and surrounding areas.  We do this through:</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Assisting local charities and volunteer organisations to operate more effectively. </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Working with partners in undertaking projects.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Undertaking projects directly.</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funders are to:</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 to achieve the agreed deliverables within the proposed timescales and costs;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Where problems or concerns may arise to advise the funder at the earliest practical time and to work with them to obtain a mutually  satisfactory resolution;</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Where we are working directly with local people to ensure that we obtain adequate feedback on their satisfaction with the service we are offering.</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staff are to:</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Help them to work together in a constructive manner to achieve our agreed deliverables;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Ensure that their progress on projects can be tracked and assistance provided  at the earliest opportunity to overcome any problems and concerns that may arise.</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Develop their skills and opportunities to take on different types of work.</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Overall it is the aim of EHCVS to be the most efficient and effective provider of these community services in London.</a:t>
            </a:r>
          </a:p>
        </p:txBody>
      </p:sp>
      <p:sp>
        <p:nvSpPr>
          <p:cNvPr id="13" name="Rectangle 12">
            <a:extLst>
              <a:ext uri="{FF2B5EF4-FFF2-40B4-BE49-F238E27FC236}">
                <a16:creationId xmlns:a16="http://schemas.microsoft.com/office/drawing/2014/main" id="{11CEC539-14FD-414B-9AD2-058F01A05A7A}"/>
              </a:ext>
            </a:extLst>
          </p:cNvPr>
          <p:cNvSpPr/>
          <p:nvPr/>
        </p:nvSpPr>
        <p:spPr>
          <a:xfrm>
            <a:off x="1" y="0"/>
            <a:ext cx="362562"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7" name="TextBox 16">
            <a:extLst>
              <a:ext uri="{FF2B5EF4-FFF2-40B4-BE49-F238E27FC236}">
                <a16:creationId xmlns:a16="http://schemas.microsoft.com/office/drawing/2014/main" id="{000440BD-0097-4018-A35C-2610549D08ED}"/>
              </a:ext>
            </a:extLst>
          </p:cNvPr>
          <p:cNvSpPr txBox="1"/>
          <p:nvPr/>
        </p:nvSpPr>
        <p:spPr>
          <a:xfrm>
            <a:off x="-2348524" y="82386"/>
            <a:ext cx="11908969" cy="707886"/>
          </a:xfrm>
          <a:prstGeom prst="rect">
            <a:avLst/>
          </a:prstGeom>
          <a:noFill/>
        </p:spPr>
        <p:txBody>
          <a:bodyPr wrap="square" rtlCol="0">
            <a:spAutoFit/>
          </a:bodyPr>
          <a:lstStyle/>
          <a:p>
            <a:pPr algn="ctr"/>
            <a:r>
              <a:rPr lang="en-US" sz="4000" b="1" dirty="0">
                <a:solidFill>
                  <a:srgbClr val="174876"/>
                </a:solidFill>
              </a:rPr>
              <a:t>Our Aims and Values</a:t>
            </a:r>
            <a:endParaRPr lang="en-GB" sz="4000" b="1" dirty="0">
              <a:solidFill>
                <a:srgbClr val="174876"/>
              </a:solidFill>
            </a:endParaRPr>
          </a:p>
        </p:txBody>
      </p:sp>
      <p:sp>
        <p:nvSpPr>
          <p:cNvPr id="18" name="Right Triangle 17">
            <a:extLst>
              <a:ext uri="{FF2B5EF4-FFF2-40B4-BE49-F238E27FC236}">
                <a16:creationId xmlns:a16="http://schemas.microsoft.com/office/drawing/2014/main" id="{895B12CB-E386-4A7B-9BEA-1DD9571C3A28}"/>
              </a:ext>
            </a:extLst>
          </p:cNvPr>
          <p:cNvSpPr/>
          <p:nvPr/>
        </p:nvSpPr>
        <p:spPr>
          <a:xfrm>
            <a:off x="362563" y="9042617"/>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9" name="Picture 18" descr="A picture containing text, clipart&#10;&#10;Description automatically generated">
            <a:extLst>
              <a:ext uri="{FF2B5EF4-FFF2-40B4-BE49-F238E27FC236}">
                <a16:creationId xmlns:a16="http://schemas.microsoft.com/office/drawing/2014/main" id="{6A23162F-2455-44CD-B743-096D232F6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Tree>
    <p:extLst>
      <p:ext uri="{BB962C8B-B14F-4D97-AF65-F5344CB8AC3E}">
        <p14:creationId xmlns:p14="http://schemas.microsoft.com/office/powerpoint/2010/main" val="224203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CE0FFA03-9090-49AB-B9A5-C0026B0D5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11" y="5547407"/>
            <a:ext cx="5460225" cy="3139629"/>
          </a:xfrm>
          <a:prstGeom prst="rect">
            <a:avLst/>
          </a:prstGeom>
          <a:ln w="38100">
            <a:solidFill>
              <a:srgbClr val="174876"/>
            </a:solidFill>
          </a:ln>
        </p:spPr>
      </p:pic>
      <p:sp>
        <p:nvSpPr>
          <p:cNvPr id="15" name="Rectangle 14">
            <a:extLst>
              <a:ext uri="{FF2B5EF4-FFF2-40B4-BE49-F238E27FC236}">
                <a16:creationId xmlns:a16="http://schemas.microsoft.com/office/drawing/2014/main" id="{8E4062DE-88AA-465F-9AA3-65DE4A70BA8E}"/>
              </a:ext>
            </a:extLst>
          </p:cNvPr>
          <p:cNvSpPr/>
          <p:nvPr/>
        </p:nvSpPr>
        <p:spPr>
          <a:xfrm>
            <a:off x="-35275" y="-2"/>
            <a:ext cx="450911"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8" name="TextBox 17">
            <a:extLst>
              <a:ext uri="{FF2B5EF4-FFF2-40B4-BE49-F238E27FC236}">
                <a16:creationId xmlns:a16="http://schemas.microsoft.com/office/drawing/2014/main" id="{1577D962-9F61-42D7-89A5-2F2A457E2486}"/>
              </a:ext>
            </a:extLst>
          </p:cNvPr>
          <p:cNvSpPr txBox="1"/>
          <p:nvPr/>
        </p:nvSpPr>
        <p:spPr>
          <a:xfrm>
            <a:off x="-2386940" y="134041"/>
            <a:ext cx="11908969" cy="707886"/>
          </a:xfrm>
          <a:prstGeom prst="rect">
            <a:avLst/>
          </a:prstGeom>
          <a:noFill/>
        </p:spPr>
        <p:txBody>
          <a:bodyPr wrap="square" rtlCol="0">
            <a:spAutoFit/>
          </a:bodyPr>
          <a:lstStyle/>
          <a:p>
            <a:pPr algn="ctr"/>
            <a:r>
              <a:rPr lang="en-US" sz="4000" b="1" dirty="0">
                <a:solidFill>
                  <a:srgbClr val="174876"/>
                </a:solidFill>
              </a:rPr>
              <a:t>Our Strategic Objectives</a:t>
            </a:r>
            <a:endParaRPr lang="en-GB" sz="4000" b="1" dirty="0">
              <a:solidFill>
                <a:srgbClr val="174876"/>
              </a:solidFill>
            </a:endParaRPr>
          </a:p>
        </p:txBody>
      </p:sp>
      <p:sp>
        <p:nvSpPr>
          <p:cNvPr id="19" name="Right Triangle 18">
            <a:extLst>
              <a:ext uri="{FF2B5EF4-FFF2-40B4-BE49-F238E27FC236}">
                <a16:creationId xmlns:a16="http://schemas.microsoft.com/office/drawing/2014/main" id="{E3B374C0-40FF-49DA-BE19-2068EC661785}"/>
              </a:ext>
            </a:extLst>
          </p:cNvPr>
          <p:cNvSpPr/>
          <p:nvPr/>
        </p:nvSpPr>
        <p:spPr>
          <a:xfrm>
            <a:off x="415636"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1" name="Picture 20" descr="A picture containing text, clipart&#10;&#10;Description automatically generated">
            <a:extLst>
              <a:ext uri="{FF2B5EF4-FFF2-40B4-BE49-F238E27FC236}">
                <a16:creationId xmlns:a16="http://schemas.microsoft.com/office/drawing/2014/main" id="{19E49006-D7EF-4CE9-991C-9783E1777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3" name="TextBox 2">
            <a:extLst>
              <a:ext uri="{FF2B5EF4-FFF2-40B4-BE49-F238E27FC236}">
                <a16:creationId xmlns:a16="http://schemas.microsoft.com/office/drawing/2014/main" id="{42C7EF9B-B94E-4361-B510-002C0D665AA6}"/>
              </a:ext>
            </a:extLst>
          </p:cNvPr>
          <p:cNvSpPr txBox="1"/>
          <p:nvPr/>
        </p:nvSpPr>
        <p:spPr>
          <a:xfrm>
            <a:off x="795593" y="1037540"/>
            <a:ext cx="5771459" cy="3600986"/>
          </a:xfrm>
          <a:prstGeom prst="rect">
            <a:avLst/>
          </a:prstGeom>
          <a:noFill/>
        </p:spPr>
        <p:txBody>
          <a:bodyPr wrap="square" rtlCol="0">
            <a:spAutoFit/>
          </a:bodyPr>
          <a:lstStyle/>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Ealing and Hounslow CVS has big plans and to achieve these we recognise that we may need to make changes and consider new ways of working. A core principle of our work has been, and continues to be, partnerships. We want to work with people, organisations and businesses that want to build, inspire, develop and enable our communities and volunteers to make a difference locally. </a:t>
            </a:r>
          </a:p>
          <a:p>
            <a:pPr algn="just"/>
            <a:endParaRPr lang="en-GB" sz="1400" dirty="0">
              <a:solidFill>
                <a:srgbClr val="174876"/>
              </a:solidFill>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We expect to work with partners across statutory, private and third sectors and want to build the engagement and involvement that is key to our success. We want to work collectively and to challenge the current ways of working and develop novel solutions to address emerging needs. An important part of the culture at Ealing CVS is listening and we will continue to conduct surveys, host forums, facilitate cross-networking and develop local mechanisms to enable this and to facilitate the sharing of services and information.</a:t>
            </a:r>
          </a:p>
          <a:p>
            <a:endParaRPr lang="en-GB" dirty="0"/>
          </a:p>
        </p:txBody>
      </p:sp>
    </p:spTree>
    <p:extLst>
      <p:ext uri="{BB962C8B-B14F-4D97-AF65-F5344CB8AC3E}">
        <p14:creationId xmlns:p14="http://schemas.microsoft.com/office/powerpoint/2010/main" val="176648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56766F70-934C-4E08-A91F-BE5130BE547D}"/>
              </a:ext>
            </a:extLst>
          </p:cNvPr>
          <p:cNvSpPr/>
          <p:nvPr/>
        </p:nvSpPr>
        <p:spPr>
          <a:xfrm>
            <a:off x="730631" y="950331"/>
            <a:ext cx="5744415" cy="3013833"/>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785904" y="1125521"/>
            <a:ext cx="5811746" cy="5852884"/>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25 days annual leave pro rata in addition to bank holidays</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latin typeface="Helvetica" panose="020B0604020202020204" pitchFamily="34" charset="0"/>
                <a:ea typeface="Calibri" panose="020F0502020204030204" pitchFamily="34" charset="0"/>
                <a:cs typeface="Helvetica" panose="020B0604020202020204" pitchFamily="34" charset="0"/>
              </a:rPr>
              <a:t> </a:t>
            </a: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A flexible hour’s scheme </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Time off in lieu of additional hours worked</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Pension scheme with up to 3% matching employer contribution </a:t>
            </a:r>
          </a:p>
          <a:p>
            <a:r>
              <a:rPr lang="en-GB" dirty="0">
                <a:solidFill>
                  <a:srgbClr val="174876"/>
                </a:solidFill>
                <a:latin typeface="Helvetica" panose="020B0604020202020204" pitchFamily="34" charset="0"/>
                <a:ea typeface="Calibri" panose="020F0502020204030204" pitchFamily="34" charset="0"/>
                <a:cs typeface="Helvetica" panose="020B0604020202020204" pitchFamily="34" charset="0"/>
              </a:rPr>
              <a:t> </a:t>
            </a:r>
          </a:p>
          <a:p>
            <a:pPr>
              <a:spcBef>
                <a:spcPts val="200"/>
              </a:spcBef>
            </a:pPr>
            <a:endParaRPr lang="en-GB" sz="1100" b="1" dirty="0">
              <a:solidFill>
                <a:srgbClr val="2F5496"/>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endParaRPr lang="en-GB" sz="1100" b="1" dirty="0">
              <a:solidFill>
                <a:srgbClr val="2F549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The postholder will be employed for 21 hours per week.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The postholder will be entitled to 25 days annual leave pro rata in addition to bank holidays. A flexible hour’s scheme will operate (subject to the demands of the service) and the postholder will be expected to attend occasional evening and weekend meetings. Time off in lieu of additional hours will be offered for any additional hours worked.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The postholder will be employed on a 12-month fixed-term contract.</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The post is subject to a three-month probationary period. EHCVS offers staff access to a stakeholder pension scheme with up to 3% matching employer contribution following successful completion of the probationary period.</a:t>
            </a:r>
          </a:p>
          <a:p>
            <a:endParaRPr lang="en-GB" sz="2600" dirty="0"/>
          </a:p>
        </p:txBody>
      </p:sp>
      <p:sp>
        <p:nvSpPr>
          <p:cNvPr id="15" name="Rectangle 14">
            <a:extLst>
              <a:ext uri="{FF2B5EF4-FFF2-40B4-BE49-F238E27FC236}">
                <a16:creationId xmlns:a16="http://schemas.microsoft.com/office/drawing/2014/main" id="{F273ED8A-A635-412D-84A8-A4D57F272C91}"/>
              </a:ext>
            </a:extLst>
          </p:cNvPr>
          <p:cNvSpPr/>
          <p:nvPr/>
        </p:nvSpPr>
        <p:spPr>
          <a:xfrm>
            <a:off x="-35275" y="-2"/>
            <a:ext cx="46476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8" name="TextBox 17">
            <a:extLst>
              <a:ext uri="{FF2B5EF4-FFF2-40B4-BE49-F238E27FC236}">
                <a16:creationId xmlns:a16="http://schemas.microsoft.com/office/drawing/2014/main" id="{6615B429-FA13-4950-BC61-FFD6384BA321}"/>
              </a:ext>
            </a:extLst>
          </p:cNvPr>
          <p:cNvSpPr txBox="1"/>
          <p:nvPr/>
        </p:nvSpPr>
        <p:spPr>
          <a:xfrm>
            <a:off x="-2351645" y="50468"/>
            <a:ext cx="11908969" cy="707886"/>
          </a:xfrm>
          <a:prstGeom prst="rect">
            <a:avLst/>
          </a:prstGeom>
          <a:noFill/>
        </p:spPr>
        <p:txBody>
          <a:bodyPr wrap="square" rtlCol="0">
            <a:spAutoFit/>
          </a:bodyPr>
          <a:lstStyle/>
          <a:p>
            <a:pPr algn="ctr"/>
            <a:r>
              <a:rPr lang="en-US" sz="4000" b="1" dirty="0">
                <a:solidFill>
                  <a:srgbClr val="174876"/>
                </a:solidFill>
              </a:rPr>
              <a:t>Our Salaries and Benefits</a:t>
            </a:r>
            <a:endParaRPr lang="en-GB" sz="4000" b="1" dirty="0">
              <a:solidFill>
                <a:srgbClr val="174876"/>
              </a:solidFill>
            </a:endParaRPr>
          </a:p>
        </p:txBody>
      </p:sp>
      <p:sp>
        <p:nvSpPr>
          <p:cNvPr id="19" name="Right Triangle 18">
            <a:extLst>
              <a:ext uri="{FF2B5EF4-FFF2-40B4-BE49-F238E27FC236}">
                <a16:creationId xmlns:a16="http://schemas.microsoft.com/office/drawing/2014/main" id="{3940AC34-EB15-41EA-A924-F7A1BB408BE2}"/>
              </a:ext>
            </a:extLst>
          </p:cNvPr>
          <p:cNvSpPr/>
          <p:nvPr/>
        </p:nvSpPr>
        <p:spPr>
          <a:xfrm>
            <a:off x="429491"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0" name="Picture 19" descr="A picture containing text, clipart&#10;&#10;Description automatically generated">
            <a:extLst>
              <a:ext uri="{FF2B5EF4-FFF2-40B4-BE49-F238E27FC236}">
                <a16:creationId xmlns:a16="http://schemas.microsoft.com/office/drawing/2014/main" id="{606701D0-FE21-4331-867B-A9BE9BE92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22" name="Picture 21" descr="A picture containing person, outdoor&#10;&#10;Description automatically generated">
            <a:extLst>
              <a:ext uri="{FF2B5EF4-FFF2-40B4-BE49-F238E27FC236}">
                <a16:creationId xmlns:a16="http://schemas.microsoft.com/office/drawing/2014/main" id="{E71261FB-8C46-4319-9E1D-23297547A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35" y="6997105"/>
            <a:ext cx="5744415" cy="1967994"/>
          </a:xfrm>
          <a:prstGeom prst="rect">
            <a:avLst/>
          </a:prstGeom>
        </p:spPr>
      </p:pic>
    </p:spTree>
    <p:extLst>
      <p:ext uri="{BB962C8B-B14F-4D97-AF65-F5344CB8AC3E}">
        <p14:creationId xmlns:p14="http://schemas.microsoft.com/office/powerpoint/2010/main" val="189931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12669-D3C9-43F8-81BD-CB61BAC22AE3}"/>
              </a:ext>
            </a:extLst>
          </p:cNvPr>
          <p:cNvSpPr txBox="1"/>
          <p:nvPr/>
        </p:nvSpPr>
        <p:spPr>
          <a:xfrm>
            <a:off x="659341" y="775738"/>
            <a:ext cx="2338917" cy="803618"/>
          </a:xfrm>
          <a:prstGeom prst="rect">
            <a:avLst/>
          </a:prstGeom>
          <a:noFill/>
        </p:spPr>
        <p:txBody>
          <a:bodyPr wrap="square" rtlCol="0">
            <a:spAutoFit/>
          </a:bodyPr>
          <a:lstStyle/>
          <a:p>
            <a:r>
              <a:rPr lang="en-GB" sz="2022" dirty="0">
                <a:ea typeface="Calibri" panose="020F0502020204030204" pitchFamily="34" charset="0"/>
              </a:rPr>
              <a:t> </a:t>
            </a:r>
          </a:p>
          <a:p>
            <a:endParaRPr lang="en-GB" sz="2600" dirty="0"/>
          </a:p>
        </p:txBody>
      </p:sp>
      <p:pic>
        <p:nvPicPr>
          <p:cNvPr id="18" name="Picture 17" descr="A picture containing text, clipart&#10;&#10;Description automatically generated">
            <a:extLst>
              <a:ext uri="{FF2B5EF4-FFF2-40B4-BE49-F238E27FC236}">
                <a16:creationId xmlns:a16="http://schemas.microsoft.com/office/drawing/2014/main" id="{417FAC7B-0493-4708-A5F5-5047DC43C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1" name="Rectangle 20">
            <a:extLst>
              <a:ext uri="{FF2B5EF4-FFF2-40B4-BE49-F238E27FC236}">
                <a16:creationId xmlns:a16="http://schemas.microsoft.com/office/drawing/2014/main" id="{5495925A-1A80-4912-8A5E-22E764C40AEB}"/>
              </a:ext>
            </a:extLst>
          </p:cNvPr>
          <p:cNvSpPr/>
          <p:nvPr/>
        </p:nvSpPr>
        <p:spPr>
          <a:xfrm>
            <a:off x="-25496" y="9078886"/>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2" name="Picture 21" descr="A picture containing text, clipart&#10;&#10;Description automatically generated">
            <a:extLst>
              <a:ext uri="{FF2B5EF4-FFF2-40B4-BE49-F238E27FC236}">
                <a16:creationId xmlns:a16="http://schemas.microsoft.com/office/drawing/2014/main" id="{7EE481EB-2633-4BD7-8CC3-91AAD913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254836"/>
            <a:ext cx="597256" cy="559195"/>
          </a:xfrm>
          <a:prstGeom prst="rect">
            <a:avLst/>
          </a:prstGeom>
        </p:spPr>
      </p:pic>
      <p:sp>
        <p:nvSpPr>
          <p:cNvPr id="23" name="Rectangle 22">
            <a:extLst>
              <a:ext uri="{FF2B5EF4-FFF2-40B4-BE49-F238E27FC236}">
                <a16:creationId xmlns:a16="http://schemas.microsoft.com/office/drawing/2014/main" id="{7AB5505C-BDC9-43A6-A09E-25589D8409F1}"/>
              </a:ext>
            </a:extLst>
          </p:cNvPr>
          <p:cNvSpPr/>
          <p:nvPr/>
        </p:nvSpPr>
        <p:spPr>
          <a:xfrm>
            <a:off x="-12748" y="-138545"/>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24" name="Rectangle 23">
            <a:extLst>
              <a:ext uri="{FF2B5EF4-FFF2-40B4-BE49-F238E27FC236}">
                <a16:creationId xmlns:a16="http://schemas.microsoft.com/office/drawing/2014/main" id="{51AA71FD-EF28-42CD-8CB5-FEFE66D4AE04}"/>
              </a:ext>
            </a:extLst>
          </p:cNvPr>
          <p:cNvSpPr/>
          <p:nvPr/>
        </p:nvSpPr>
        <p:spPr>
          <a:xfrm>
            <a:off x="-25497" y="8940341"/>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5" name="Picture 24" descr="A picture containing text, clipart&#10;&#10;Description automatically generated">
            <a:extLst>
              <a:ext uri="{FF2B5EF4-FFF2-40B4-BE49-F238E27FC236}">
                <a16:creationId xmlns:a16="http://schemas.microsoft.com/office/drawing/2014/main" id="{C0567F51-C3F2-4407-8BA3-A8FCF72C7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074300"/>
            <a:ext cx="597256" cy="559195"/>
          </a:xfrm>
          <a:prstGeom prst="rect">
            <a:avLst/>
          </a:prstGeom>
        </p:spPr>
      </p:pic>
      <p:sp>
        <p:nvSpPr>
          <p:cNvPr id="15" name="TextBox 14">
            <a:extLst>
              <a:ext uri="{FF2B5EF4-FFF2-40B4-BE49-F238E27FC236}">
                <a16:creationId xmlns:a16="http://schemas.microsoft.com/office/drawing/2014/main" id="{6D35162F-ACFE-4A5A-B086-FAAB271C3F62}"/>
              </a:ext>
            </a:extLst>
          </p:cNvPr>
          <p:cNvSpPr txBox="1"/>
          <p:nvPr/>
        </p:nvSpPr>
        <p:spPr>
          <a:xfrm>
            <a:off x="147313" y="-38728"/>
            <a:ext cx="6563374" cy="707886"/>
          </a:xfrm>
          <a:prstGeom prst="rect">
            <a:avLst/>
          </a:prstGeom>
          <a:noFill/>
        </p:spPr>
        <p:txBody>
          <a:bodyPr wrap="square" rtlCol="0">
            <a:spAutoFit/>
          </a:bodyPr>
          <a:lstStyle/>
          <a:p>
            <a:pPr algn="ctr"/>
            <a:r>
              <a:rPr lang="en-US" sz="4000" b="1" dirty="0">
                <a:solidFill>
                  <a:schemeClr val="bg1"/>
                </a:solidFill>
              </a:rPr>
              <a:t>About The Role</a:t>
            </a:r>
            <a:endParaRPr lang="en-GB" sz="4000" b="1" dirty="0">
              <a:solidFill>
                <a:schemeClr val="bg1"/>
              </a:solidFill>
            </a:endParaRPr>
          </a:p>
        </p:txBody>
      </p:sp>
      <p:sp>
        <p:nvSpPr>
          <p:cNvPr id="19" name="TextBox 18">
            <a:extLst>
              <a:ext uri="{FF2B5EF4-FFF2-40B4-BE49-F238E27FC236}">
                <a16:creationId xmlns:a16="http://schemas.microsoft.com/office/drawing/2014/main" id="{47640B18-FA0D-4969-9030-1235251B1A0F}"/>
              </a:ext>
            </a:extLst>
          </p:cNvPr>
          <p:cNvSpPr txBox="1"/>
          <p:nvPr/>
        </p:nvSpPr>
        <p:spPr>
          <a:xfrm>
            <a:off x="147313" y="91969"/>
            <a:ext cx="6710685" cy="2349426"/>
          </a:xfrm>
          <a:prstGeom prst="rect">
            <a:avLst/>
          </a:prstGeom>
          <a:noFill/>
        </p:spPr>
        <p:txBody>
          <a:bodyPr wrap="square" rtlCol="0">
            <a:spAutoFit/>
          </a:bodyPr>
          <a:lstStyle/>
          <a:p>
            <a:pPr fontAlgn="base"/>
            <a:endParaRPr lang="en-US" sz="1100" dirty="0">
              <a:solidFill>
                <a:srgbClr val="174876"/>
              </a:solidFill>
              <a:effectLst/>
              <a:latin typeface="Helvetica" panose="020B0604020202020204" pitchFamily="34" charset="0"/>
              <a:cs typeface="Helvetica" panose="020B0604020202020204" pitchFamily="34" charset="0"/>
            </a:endParaRPr>
          </a:p>
          <a:p>
            <a:pPr fontAlgn="base"/>
            <a:endParaRPr lang="en-US" sz="1100" dirty="0">
              <a:solidFill>
                <a:srgbClr val="174876"/>
              </a:solidFill>
              <a:latin typeface="Helvetica" panose="020B0604020202020204" pitchFamily="34" charset="0"/>
              <a:cs typeface="Helvetica" panose="020B0604020202020204" pitchFamily="34" charset="0"/>
            </a:endParaRPr>
          </a:p>
          <a:p>
            <a:pPr fontAlgn="base"/>
            <a:endParaRPr lang="en-US" sz="2000" b="1" dirty="0">
              <a:solidFill>
                <a:schemeClr val="bg1"/>
              </a:solidFill>
              <a:effectLst/>
              <a:cs typeface="Helvetica" panose="020B0604020202020204" pitchFamily="34" charset="0"/>
            </a:endParaRPr>
          </a:p>
          <a:p>
            <a:pPr fontAlgn="base"/>
            <a:r>
              <a:rPr lang="en-US" sz="2000" b="1" dirty="0">
                <a:solidFill>
                  <a:srgbClr val="174876"/>
                </a:solidFill>
                <a:effectLst/>
                <a:cs typeface="Helvetica" panose="020B0604020202020204" pitchFamily="34" charset="0"/>
              </a:rPr>
              <a:t>Fundraising and Partnerships</a:t>
            </a:r>
            <a:r>
              <a:rPr lang="en-US" sz="2000" b="1" dirty="0">
                <a:solidFill>
                  <a:srgbClr val="174876"/>
                </a:solidFill>
                <a:cs typeface="Helvetica" panose="020B0604020202020204" pitchFamily="34" charset="0"/>
              </a:rPr>
              <a:t> Manager</a:t>
            </a:r>
            <a:br>
              <a:rPr lang="en-US" sz="1100" dirty="0">
                <a:solidFill>
                  <a:srgbClr val="174876"/>
                </a:solidFill>
                <a:latin typeface="Helvetica" panose="020B0604020202020204" pitchFamily="34" charset="0"/>
                <a:cs typeface="Helvetica" panose="020B0604020202020204" pitchFamily="34" charset="0"/>
              </a:rPr>
            </a:br>
            <a:r>
              <a:rPr lang="en-US" sz="1400" b="1" dirty="0">
                <a:solidFill>
                  <a:schemeClr val="bg1"/>
                </a:solidFill>
                <a:effectLst/>
                <a:latin typeface="Helvetica" panose="020B0604020202020204" pitchFamily="34" charset="0"/>
                <a:cs typeface="Helvetica" panose="020B0604020202020204" pitchFamily="34" charset="0"/>
              </a:rPr>
              <a:t>Ealing, Greater London</a:t>
            </a:r>
          </a:p>
          <a:p>
            <a:pPr fontAlgn="base"/>
            <a:r>
              <a:rPr lang="en-GB" sz="12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Salary Commensurate with the responsibilities of the post</a:t>
            </a:r>
          </a:p>
          <a:p>
            <a:pPr fontAlgn="base"/>
            <a:r>
              <a:rPr lang="en-US" sz="1200" b="1" dirty="0">
                <a:solidFill>
                  <a:schemeClr val="bg1"/>
                </a:solidFill>
                <a:effectLst/>
                <a:latin typeface="Helvetica" panose="020B0604020202020204" pitchFamily="34" charset="0"/>
                <a:cs typeface="Helvetica" panose="020B0604020202020204" pitchFamily="34" charset="0"/>
              </a:rPr>
              <a:t>Part-time, 21 hours per week, 12-month</a:t>
            </a:r>
            <a:r>
              <a:rPr lang="en-US" sz="1200" b="1" dirty="0">
                <a:solidFill>
                  <a:schemeClr val="bg1"/>
                </a:solidFill>
                <a:latin typeface="Helvetica" panose="020B0604020202020204" pitchFamily="34" charset="0"/>
                <a:cs typeface="Helvetica" panose="020B0604020202020204" pitchFamily="34" charset="0"/>
              </a:rPr>
              <a:t> fixed term contract</a:t>
            </a:r>
            <a:endParaRPr lang="en-US" sz="1200" b="1" dirty="0">
              <a:solidFill>
                <a:schemeClr val="bg1"/>
              </a:solidFill>
              <a:effectLst/>
              <a:latin typeface="Helvetica" panose="020B0604020202020204" pitchFamily="34" charset="0"/>
              <a:cs typeface="Helvetica" panose="020B0604020202020204" pitchFamily="34" charset="0"/>
            </a:endParaRPr>
          </a:p>
          <a:p>
            <a:pPr fontAlgn="base"/>
            <a:endParaRPr lang="en-US" sz="1200" b="1" dirty="0">
              <a:solidFill>
                <a:srgbClr val="174876"/>
              </a:solidFill>
              <a:latin typeface="Helvetica" panose="020B0604020202020204" pitchFamily="34" charset="0"/>
              <a:cs typeface="Helvetica" panose="020B0604020202020204" pitchFamily="34" charset="0"/>
            </a:endParaRPr>
          </a:p>
          <a:p>
            <a:pPr algn="ctr"/>
            <a:endParaRPr lang="en-GB" sz="3467" b="1" dirty="0">
              <a:solidFill>
                <a:srgbClr val="174876"/>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F2FD551A-2B62-47F7-B6B1-D606773C7984}"/>
              </a:ext>
            </a:extLst>
          </p:cNvPr>
          <p:cNvSpPr txBox="1"/>
          <p:nvPr/>
        </p:nvSpPr>
        <p:spPr>
          <a:xfrm>
            <a:off x="220969" y="1839513"/>
            <a:ext cx="6357632" cy="5524589"/>
          </a:xfrm>
          <a:prstGeom prst="rect">
            <a:avLst/>
          </a:prstGeom>
          <a:noFill/>
        </p:spPr>
        <p:txBody>
          <a:bodyPr wrap="square" rtlCol="0">
            <a:spAutoFit/>
          </a:bodyPr>
          <a:lstStyle/>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PURPOSE OF THE POST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The Fundraising and Partnerships Manager is responsible for managing Ealing and Hounslow funding and development activities – identifying and developing funding opportunities, responding to proposals, and building new programme partnerships.</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Supporting the CEO and senior management team to develop an effective and successful fundraising strategy</a:t>
            </a:r>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MAIN DUTIES AND RESPONSIBILITIES</a:t>
            </a:r>
          </a:p>
          <a:p>
            <a:pPr>
              <a:spcBef>
                <a:spcPts val="200"/>
              </a:spcBef>
            </a:pPr>
            <a:endParaRPr lang="en-GB" sz="11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fontAlgn="base"/>
            <a:r>
              <a:rPr lang="en-GB" sz="1100" b="1" dirty="0">
                <a:solidFill>
                  <a:srgbClr val="1F3763"/>
                </a:solidFill>
                <a:effectLst/>
                <a:latin typeface="Helvetica" panose="020B0604020202020204" pitchFamily="34" charset="0"/>
                <a:ea typeface="Times New Roman" panose="02020603050405020304" pitchFamily="18" charset="0"/>
                <a:cs typeface="Helvetica" panose="020B0604020202020204" pitchFamily="34" charset="0"/>
              </a:rPr>
              <a:t>Developing new partnerships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Creating new partnerships with employers, sector bodies, trusts, and foundations, enabling us to work together to further essential skills development.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Working closely with voluntary sector partners to map out their needs and identify funding to meet their needs.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Creating bespoke partnership proposals to support partners.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Working closely with the Senior Development Services Manager to ensure the delivery of partnership activities and bespoke support to each key partner.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Establish relationships with local groups and charitable organisations with a view to submit joint bids for projects that support similar objectives and/or potential to leverage higher levels of funding. </a:t>
            </a:r>
          </a:p>
          <a:p>
            <a:pPr marL="457200" algn="just" fontAlgn="base"/>
            <a:r>
              <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Managing existing partnerships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Maintaining and developing relationships with our existing partners by acting as the account manager for key relationships with employers, infrastructure bodies (Local Authorities, sector bodies, membership organisations), trusts and foundations.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Communicating effectively with partners and evolving their engagement with us by identifying new opportunities for them to embed meaningful essential skills development within their work.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Reporting to partners on the impact of their work with us and providing stewardship activities to connect them with the impact. </a:t>
            </a:r>
          </a:p>
          <a:p>
            <a:pPr algn="just" fontAlgn="base"/>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endParaRPr lang="en-GB" dirty="0"/>
          </a:p>
        </p:txBody>
      </p:sp>
    </p:spTree>
    <p:extLst>
      <p:ext uri="{BB962C8B-B14F-4D97-AF65-F5344CB8AC3E}">
        <p14:creationId xmlns:p14="http://schemas.microsoft.com/office/powerpoint/2010/main" val="356645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12669-D3C9-43F8-81BD-CB61BAC22AE3}"/>
              </a:ext>
            </a:extLst>
          </p:cNvPr>
          <p:cNvSpPr txBox="1"/>
          <p:nvPr/>
        </p:nvSpPr>
        <p:spPr>
          <a:xfrm>
            <a:off x="659341" y="775738"/>
            <a:ext cx="2338917" cy="803618"/>
          </a:xfrm>
          <a:prstGeom prst="rect">
            <a:avLst/>
          </a:prstGeom>
          <a:noFill/>
        </p:spPr>
        <p:txBody>
          <a:bodyPr wrap="square" rtlCol="0">
            <a:spAutoFit/>
          </a:bodyPr>
          <a:lstStyle/>
          <a:p>
            <a:r>
              <a:rPr lang="en-GB" sz="2022" dirty="0">
                <a:ea typeface="Calibri" panose="020F0502020204030204" pitchFamily="34" charset="0"/>
              </a:rPr>
              <a:t> </a:t>
            </a:r>
          </a:p>
          <a:p>
            <a:endParaRPr lang="en-GB" sz="2600" dirty="0"/>
          </a:p>
        </p:txBody>
      </p:sp>
      <p:pic>
        <p:nvPicPr>
          <p:cNvPr id="18" name="Picture 17" descr="A picture containing text, clipart&#10;&#10;Description automatically generated">
            <a:extLst>
              <a:ext uri="{FF2B5EF4-FFF2-40B4-BE49-F238E27FC236}">
                <a16:creationId xmlns:a16="http://schemas.microsoft.com/office/drawing/2014/main" id="{417FAC7B-0493-4708-A5F5-5047DC43C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1" name="Rectangle 20">
            <a:extLst>
              <a:ext uri="{FF2B5EF4-FFF2-40B4-BE49-F238E27FC236}">
                <a16:creationId xmlns:a16="http://schemas.microsoft.com/office/drawing/2014/main" id="{5495925A-1A80-4912-8A5E-22E764C40AEB}"/>
              </a:ext>
            </a:extLst>
          </p:cNvPr>
          <p:cNvSpPr/>
          <p:nvPr/>
        </p:nvSpPr>
        <p:spPr>
          <a:xfrm>
            <a:off x="-25496" y="9078886"/>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2" name="Picture 21" descr="A picture containing text, clipart&#10;&#10;Description automatically generated">
            <a:extLst>
              <a:ext uri="{FF2B5EF4-FFF2-40B4-BE49-F238E27FC236}">
                <a16:creationId xmlns:a16="http://schemas.microsoft.com/office/drawing/2014/main" id="{7EE481EB-2633-4BD7-8CC3-91AAD913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254836"/>
            <a:ext cx="597256" cy="559195"/>
          </a:xfrm>
          <a:prstGeom prst="rect">
            <a:avLst/>
          </a:prstGeom>
        </p:spPr>
      </p:pic>
      <p:sp>
        <p:nvSpPr>
          <p:cNvPr id="23" name="Rectangle 22">
            <a:extLst>
              <a:ext uri="{FF2B5EF4-FFF2-40B4-BE49-F238E27FC236}">
                <a16:creationId xmlns:a16="http://schemas.microsoft.com/office/drawing/2014/main" id="{7AB5505C-BDC9-43A6-A09E-25589D8409F1}"/>
              </a:ext>
            </a:extLst>
          </p:cNvPr>
          <p:cNvSpPr/>
          <p:nvPr/>
        </p:nvSpPr>
        <p:spPr>
          <a:xfrm>
            <a:off x="-12748" y="-138545"/>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24" name="Rectangle 23">
            <a:extLst>
              <a:ext uri="{FF2B5EF4-FFF2-40B4-BE49-F238E27FC236}">
                <a16:creationId xmlns:a16="http://schemas.microsoft.com/office/drawing/2014/main" id="{51AA71FD-EF28-42CD-8CB5-FEFE66D4AE04}"/>
              </a:ext>
            </a:extLst>
          </p:cNvPr>
          <p:cNvSpPr/>
          <p:nvPr/>
        </p:nvSpPr>
        <p:spPr>
          <a:xfrm>
            <a:off x="-25497" y="8940340"/>
            <a:ext cx="6883495" cy="92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5" name="Picture 24" descr="A picture containing text, clipart&#10;&#10;Description automatically generated">
            <a:extLst>
              <a:ext uri="{FF2B5EF4-FFF2-40B4-BE49-F238E27FC236}">
                <a16:creationId xmlns:a16="http://schemas.microsoft.com/office/drawing/2014/main" id="{C0567F51-C3F2-4407-8BA3-A8FCF72C7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074300"/>
            <a:ext cx="597256" cy="559195"/>
          </a:xfrm>
          <a:prstGeom prst="rect">
            <a:avLst/>
          </a:prstGeom>
        </p:spPr>
      </p:pic>
      <p:sp>
        <p:nvSpPr>
          <p:cNvPr id="15" name="TextBox 14">
            <a:extLst>
              <a:ext uri="{FF2B5EF4-FFF2-40B4-BE49-F238E27FC236}">
                <a16:creationId xmlns:a16="http://schemas.microsoft.com/office/drawing/2014/main" id="{6D35162F-ACFE-4A5A-B086-FAAB271C3F62}"/>
              </a:ext>
            </a:extLst>
          </p:cNvPr>
          <p:cNvSpPr txBox="1"/>
          <p:nvPr/>
        </p:nvSpPr>
        <p:spPr>
          <a:xfrm>
            <a:off x="140939" y="-38728"/>
            <a:ext cx="6557101" cy="707886"/>
          </a:xfrm>
          <a:prstGeom prst="rect">
            <a:avLst/>
          </a:prstGeom>
          <a:noFill/>
        </p:spPr>
        <p:txBody>
          <a:bodyPr wrap="square" rtlCol="0">
            <a:spAutoFit/>
          </a:bodyPr>
          <a:lstStyle/>
          <a:p>
            <a:pPr algn="ctr"/>
            <a:r>
              <a:rPr lang="en-US" sz="4000" b="1" dirty="0">
                <a:solidFill>
                  <a:schemeClr val="bg1"/>
                </a:solidFill>
              </a:rPr>
              <a:t>About The Role</a:t>
            </a:r>
            <a:endParaRPr lang="en-GB" sz="4000" b="1" dirty="0">
              <a:solidFill>
                <a:schemeClr val="bg1"/>
              </a:solidFill>
            </a:endParaRPr>
          </a:p>
        </p:txBody>
      </p:sp>
      <p:sp>
        <p:nvSpPr>
          <p:cNvPr id="19" name="TextBox 18">
            <a:extLst>
              <a:ext uri="{FF2B5EF4-FFF2-40B4-BE49-F238E27FC236}">
                <a16:creationId xmlns:a16="http://schemas.microsoft.com/office/drawing/2014/main" id="{47640B18-FA0D-4969-9030-1235251B1A0F}"/>
              </a:ext>
            </a:extLst>
          </p:cNvPr>
          <p:cNvSpPr txBox="1"/>
          <p:nvPr/>
        </p:nvSpPr>
        <p:spPr>
          <a:xfrm>
            <a:off x="300897" y="91969"/>
            <a:ext cx="6557101" cy="1133708"/>
          </a:xfrm>
          <a:prstGeom prst="rect">
            <a:avLst/>
          </a:prstGeom>
          <a:noFill/>
        </p:spPr>
        <p:txBody>
          <a:bodyPr wrap="square" rtlCol="0">
            <a:spAutoFit/>
          </a:bodyPr>
          <a:lstStyle/>
          <a:p>
            <a:pPr fontAlgn="base"/>
            <a:endParaRPr lang="en-US" sz="1100" dirty="0">
              <a:solidFill>
                <a:srgbClr val="174876"/>
              </a:solidFill>
              <a:effectLst/>
              <a:latin typeface="Helvetica" panose="020B0604020202020204" pitchFamily="34" charset="0"/>
              <a:cs typeface="Helvetica" panose="020B0604020202020204" pitchFamily="34" charset="0"/>
            </a:endParaRPr>
          </a:p>
          <a:p>
            <a:pPr fontAlgn="base"/>
            <a:endParaRPr lang="en-US" sz="1100" dirty="0">
              <a:solidFill>
                <a:srgbClr val="174876"/>
              </a:solidFill>
              <a:latin typeface="Helvetica" panose="020B0604020202020204" pitchFamily="34" charset="0"/>
              <a:cs typeface="Helvetica" panose="020B0604020202020204" pitchFamily="34" charset="0"/>
            </a:endParaRPr>
          </a:p>
          <a:p>
            <a:pPr fontAlgn="base"/>
            <a:endParaRPr lang="en-US" sz="1100" dirty="0">
              <a:solidFill>
                <a:srgbClr val="174876"/>
              </a:solidFill>
              <a:effectLst/>
              <a:latin typeface="Helvetica" panose="020B0604020202020204" pitchFamily="34" charset="0"/>
              <a:cs typeface="Helvetica" panose="020B0604020202020204" pitchFamily="34" charset="0"/>
            </a:endParaRPr>
          </a:p>
          <a:p>
            <a:pPr algn="ctr"/>
            <a:endParaRPr lang="en-GB" sz="3467" b="1" dirty="0">
              <a:solidFill>
                <a:srgbClr val="174876"/>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F2FD551A-2B62-47F7-B6B1-D606773C7984}"/>
              </a:ext>
            </a:extLst>
          </p:cNvPr>
          <p:cNvSpPr txBox="1"/>
          <p:nvPr/>
        </p:nvSpPr>
        <p:spPr>
          <a:xfrm>
            <a:off x="140939" y="432425"/>
            <a:ext cx="6007100" cy="7607211"/>
          </a:xfrm>
          <a:prstGeom prst="rect">
            <a:avLst/>
          </a:prstGeom>
          <a:noFill/>
        </p:spPr>
        <p:txBody>
          <a:bodyPr wrap="square" rtlCol="0">
            <a:spAutoFit/>
          </a:bodyPr>
          <a:lstStyle/>
          <a:p>
            <a:pPr algn="just" fontAlgn="base"/>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Fundraising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Having strategic responsibility for the income pipeline relating to innovation projects and core organisational costs. This post has specific set external fundraising targets.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Reviewing, updating, and managing the pipeline, seeking out corporates, trusts and foundations which align with our goals and accurately communicating progress.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Working with the Senior Development Services Manager and the wider team to scope out new and existing projects to be developed.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Identifying realistic targets for fundraising proposals and developing funding relationships with trusts, foundations, and corporate partners. Writing and submitting proposals to potential funders. The role has specific annual external fundraising targets. </a:t>
            </a:r>
          </a:p>
          <a:p>
            <a:pPr marL="457200" algn="just" fontAlgn="base"/>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Monitoring and Evaluation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record monitoring information; review progress of current projects on a weekly basis and manage upwards.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Prepare written evaluation reports for EHCVS, projects and services.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Support the Senior Development Services Manager and CEO with monitoring information collated from service as and when required, Weekly and monthly reporting. </a:t>
            </a:r>
          </a:p>
          <a:p>
            <a:pPr marL="457200" algn="just" fontAlgn="base"/>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Supporting the Development team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The ideal candidate will have strong project management and digital skills, with experience of working in small charities.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The Fundraising and Partnerships Manager will be expected to manage a team of 4-5 Officers, running different projects supporting the local Voluntary and Community Sector (VCS) in Ealing and Hounslow. Oversee and manage grant, contracted funded projects, services and the team.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Collaborating across the Funding and Group Development Team to ensure that we achieve our overall goals to ensure service delivery targets are met.  </a:t>
            </a:r>
          </a:p>
          <a:p>
            <a:pPr algn="just"/>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Other Duties</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producing briefings, information, and web material.</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producing monitoring and evaluation information.</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developing and organising events.</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Represent Ealing &amp; Hounslow CVS at meetings and events relevant to your project.</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Undertake other related project duties as may be required.</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Management and Support</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The postholder will be employed by Ealing &amp; Hounslow CVS and supervised and managed by the Senior Development Services Manager. The postholder will participate in monthly supervision with their line manager as well as a weekly team meeting and organisation-wide staff meetings. An individual induction and training plan will be agreed on. </a:t>
            </a:r>
          </a:p>
          <a:p>
            <a:pPr algn="just"/>
            <a:r>
              <a:rPr lang="en-GB" sz="11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p>
        </p:txBody>
      </p:sp>
    </p:spTree>
    <p:extLst>
      <p:ext uri="{BB962C8B-B14F-4D97-AF65-F5344CB8AC3E}">
        <p14:creationId xmlns:p14="http://schemas.microsoft.com/office/powerpoint/2010/main" val="92041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1F0310-6CCB-4255-8157-DB6BD04DE556}"/>
              </a:ext>
            </a:extLst>
          </p:cNvPr>
          <p:cNvSpPr/>
          <p:nvPr/>
        </p:nvSpPr>
        <p:spPr>
          <a:xfrm>
            <a:off x="-35275" y="-2"/>
            <a:ext cx="534715"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5" name="TextBox 14">
            <a:extLst>
              <a:ext uri="{FF2B5EF4-FFF2-40B4-BE49-F238E27FC236}">
                <a16:creationId xmlns:a16="http://schemas.microsoft.com/office/drawing/2014/main" id="{5116BE2E-8CE5-4E6E-A05B-5A15A0AE693C}"/>
              </a:ext>
            </a:extLst>
          </p:cNvPr>
          <p:cNvSpPr txBox="1"/>
          <p:nvPr/>
        </p:nvSpPr>
        <p:spPr>
          <a:xfrm>
            <a:off x="-1807933" y="-6358"/>
            <a:ext cx="11908969" cy="707886"/>
          </a:xfrm>
          <a:prstGeom prst="rect">
            <a:avLst/>
          </a:prstGeom>
          <a:noFill/>
        </p:spPr>
        <p:txBody>
          <a:bodyPr wrap="square" rtlCol="0">
            <a:spAutoFit/>
          </a:bodyPr>
          <a:lstStyle/>
          <a:p>
            <a:pPr algn="ctr"/>
            <a:r>
              <a:rPr lang="en-US" sz="4000" b="1" dirty="0">
                <a:solidFill>
                  <a:srgbClr val="174876"/>
                </a:solidFill>
              </a:rPr>
              <a:t>About You</a:t>
            </a:r>
            <a:endParaRPr lang="en-GB" sz="4000" b="1" dirty="0">
              <a:solidFill>
                <a:srgbClr val="174876"/>
              </a:solidFill>
            </a:endParaRPr>
          </a:p>
        </p:txBody>
      </p:sp>
      <p:sp>
        <p:nvSpPr>
          <p:cNvPr id="17" name="Right Triangle 16">
            <a:extLst>
              <a:ext uri="{FF2B5EF4-FFF2-40B4-BE49-F238E27FC236}">
                <a16:creationId xmlns:a16="http://schemas.microsoft.com/office/drawing/2014/main" id="{7B421E66-5A18-4651-A47B-CAD779E31166}"/>
              </a:ext>
            </a:extLst>
          </p:cNvPr>
          <p:cNvSpPr/>
          <p:nvPr/>
        </p:nvSpPr>
        <p:spPr>
          <a:xfrm>
            <a:off x="499440"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graphicFrame>
        <p:nvGraphicFramePr>
          <p:cNvPr id="21" name="Table 21">
            <a:extLst>
              <a:ext uri="{FF2B5EF4-FFF2-40B4-BE49-F238E27FC236}">
                <a16:creationId xmlns:a16="http://schemas.microsoft.com/office/drawing/2014/main" id="{B1472AA0-9AA2-4058-92F3-57B047F94C15}"/>
              </a:ext>
            </a:extLst>
          </p:cNvPr>
          <p:cNvGraphicFramePr>
            <a:graphicFrameLocks noGrp="1"/>
          </p:cNvGraphicFramePr>
          <p:nvPr>
            <p:extLst>
              <p:ext uri="{D42A27DB-BD31-4B8C-83A1-F6EECF244321}">
                <p14:modId xmlns:p14="http://schemas.microsoft.com/office/powerpoint/2010/main" val="1052062467"/>
              </p:ext>
            </p:extLst>
          </p:nvPr>
        </p:nvGraphicFramePr>
        <p:xfrm>
          <a:off x="499440" y="762132"/>
          <a:ext cx="6226854" cy="8318368"/>
        </p:xfrm>
        <a:graphic>
          <a:graphicData uri="http://schemas.openxmlformats.org/drawingml/2006/table">
            <a:tbl>
              <a:tblPr firstRow="1" bandRow="1">
                <a:tableStyleId>{5C22544A-7EE6-4342-B048-85BDC9FD1C3A}</a:tableStyleId>
              </a:tblPr>
              <a:tblGrid>
                <a:gridCol w="1107110">
                  <a:extLst>
                    <a:ext uri="{9D8B030D-6E8A-4147-A177-3AD203B41FA5}">
                      <a16:colId xmlns:a16="http://schemas.microsoft.com/office/drawing/2014/main" val="2533196710"/>
                    </a:ext>
                  </a:extLst>
                </a:gridCol>
                <a:gridCol w="4184650">
                  <a:extLst>
                    <a:ext uri="{9D8B030D-6E8A-4147-A177-3AD203B41FA5}">
                      <a16:colId xmlns:a16="http://schemas.microsoft.com/office/drawing/2014/main" val="3598062436"/>
                    </a:ext>
                  </a:extLst>
                </a:gridCol>
                <a:gridCol w="935094">
                  <a:extLst>
                    <a:ext uri="{9D8B030D-6E8A-4147-A177-3AD203B41FA5}">
                      <a16:colId xmlns:a16="http://schemas.microsoft.com/office/drawing/2014/main" val="2899090278"/>
                    </a:ext>
                  </a:extLst>
                </a:gridCol>
              </a:tblGrid>
              <a:tr h="6185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dirty="0">
                          <a:solidFill>
                            <a:schemeClr val="lt1"/>
                          </a:solidFill>
                          <a:effectLst/>
                          <a:latin typeface="Helvetica" panose="020B0604020202020204" pitchFamily="34" charset="0"/>
                          <a:ea typeface="+mn-ea"/>
                          <a:cs typeface="Helvetica" panose="020B0604020202020204" pitchFamily="34" charset="0"/>
                        </a:rPr>
                        <a:t>Education &amp; Qualifications</a:t>
                      </a:r>
                    </a:p>
                    <a:p>
                      <a:endParaRPr lang="en-GB" dirty="0"/>
                    </a:p>
                  </a:txBody>
                  <a:tcPr/>
                </a:tc>
                <a:tc>
                  <a:txBody>
                    <a:bodyPr/>
                    <a:lstStyle/>
                    <a:p>
                      <a:r>
                        <a:rPr lang="en-GB" sz="1000" b="1" kern="1200" dirty="0">
                          <a:solidFill>
                            <a:schemeClr val="lt1"/>
                          </a:solidFill>
                          <a:effectLst/>
                          <a:latin typeface="Helvetica" panose="020B0604020202020204" pitchFamily="34" charset="0"/>
                          <a:ea typeface="+mn-ea"/>
                          <a:cs typeface="Helvetica" panose="020B0604020202020204" pitchFamily="34" charset="0"/>
                        </a:rPr>
                        <a:t>Demonstrable experience of the fundraising sector and successful fundraising record</a:t>
                      </a:r>
                      <a:endParaRPr lang="en-GB" sz="1000" dirty="0">
                        <a:latin typeface="Helvetica" panose="020B0604020202020204" pitchFamily="34" charset="0"/>
                        <a:cs typeface="Helvetica" panose="020B0604020202020204" pitchFamily="34" charset="0"/>
                      </a:endParaRPr>
                    </a:p>
                  </a:txBody>
                  <a:tcPr/>
                </a:tc>
                <a:tc>
                  <a:txBody>
                    <a:bodyPr/>
                    <a:lstStyle/>
                    <a:p>
                      <a:endParaRPr lang="en-GB" dirty="0"/>
                    </a:p>
                  </a:txBody>
                  <a:tcPr/>
                </a:tc>
                <a:extLst>
                  <a:ext uri="{0D108BD9-81ED-4DB2-BD59-A6C34878D82A}">
                    <a16:rowId xmlns:a16="http://schemas.microsoft.com/office/drawing/2014/main" val="60847974"/>
                  </a:ext>
                </a:extLst>
              </a:tr>
              <a:tr h="31963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Helvetica" panose="020B0604020202020204" pitchFamily="34" charset="0"/>
                          <a:ea typeface="+mn-ea"/>
                          <a:cs typeface="Helvetica" panose="020B0604020202020204" pitchFamily="34" charset="0"/>
                        </a:rPr>
                        <a:t>Experience &amp; Abilities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endParaRPr lang="en-GB" dirty="0"/>
                    </a:p>
                  </a:txBody>
                  <a:tcPr/>
                </a:tc>
                <a:tc>
                  <a:txBody>
                    <a:bodyPr/>
                    <a:lstStyle/>
                    <a:p>
                      <a:pPr marL="457200" algn="l">
                        <a:lnSpc>
                          <a:spcPct val="107000"/>
                        </a:lnSpc>
                        <a:spcAft>
                          <a:spcPts val="600"/>
                        </a:spcAft>
                      </a:pPr>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txBody>
                  <a:tcPr marL="68580" marR="68580" marT="0" marB="0"/>
                </a:tc>
                <a:tc>
                  <a:txBody>
                    <a:bodyPr/>
                    <a:lstStyle/>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Knowledge of the range of organisations services and activities available to support young children and their families</a:t>
                      </a:r>
                    </a:p>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770000"/>
                  </a:ext>
                </a:extLst>
              </a:tr>
              <a:tr h="930910">
                <a:tc>
                  <a:txBody>
                    <a:bodyPr/>
                    <a:lstStyle/>
                    <a:p>
                      <a:r>
                        <a:rPr lang="en-GB" sz="1000" b="1" kern="1200" dirty="0">
                          <a:solidFill>
                            <a:schemeClr val="dk1"/>
                          </a:solidFill>
                          <a:effectLst/>
                          <a:latin typeface="Helvetica" panose="020B0604020202020204" pitchFamily="34" charset="0"/>
                          <a:ea typeface="+mn-ea"/>
                          <a:cs typeface="Helvetica" panose="020B0604020202020204" pitchFamily="34" charset="0"/>
                        </a:rPr>
                        <a:t>Skills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Analytical/</a:t>
                      </a:r>
                    </a:p>
                    <a:p>
                      <a:r>
                        <a:rPr lang="en-GB" sz="1000" kern="1200" dirty="0">
                          <a:solidFill>
                            <a:schemeClr val="dk1"/>
                          </a:solidFill>
                          <a:effectLst/>
                          <a:latin typeface="Helvetica" panose="020B0604020202020204" pitchFamily="34" charset="0"/>
                          <a:ea typeface="+mn-ea"/>
                          <a:cs typeface="Helvetica" panose="020B0604020202020204" pitchFamily="34" charset="0"/>
                        </a:rPr>
                        <a:t>Judgmental</a:t>
                      </a:r>
                    </a:p>
                    <a:p>
                      <a:r>
                        <a:rPr lang="en-GB" sz="1000" kern="1200" dirty="0">
                          <a:solidFill>
                            <a:schemeClr val="dk1"/>
                          </a:solidFill>
                          <a:effectLst/>
                          <a:latin typeface="Helvetica" panose="020B0604020202020204" pitchFamily="34" charset="0"/>
                          <a:ea typeface="+mn-ea"/>
                          <a:cs typeface="Helvetica" panose="020B0604020202020204" pitchFamily="34" charset="0"/>
                        </a:rPr>
                        <a:t> </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Planning &amp; Organising</a:t>
                      </a:r>
                    </a:p>
                    <a:p>
                      <a:r>
                        <a:rPr lang="en-GB" sz="1000" kern="1200" dirty="0">
                          <a:solidFill>
                            <a:schemeClr val="dk1"/>
                          </a:solidFill>
                          <a:effectLst/>
                          <a:latin typeface="Helvetica" panose="020B0604020202020204" pitchFamily="34" charset="0"/>
                          <a:ea typeface="+mn-ea"/>
                          <a:cs typeface="Helvetica" panose="020B0604020202020204" pitchFamily="34" charset="0"/>
                        </a:rPr>
                        <a:t> </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Communication</a:t>
                      </a:r>
                    </a:p>
                    <a:p>
                      <a:endParaRPr lang="en-GB" dirty="0"/>
                    </a:p>
                  </a:txBody>
                  <a:tcPr/>
                </a:tc>
                <a:tc>
                  <a:txBody>
                    <a:bodyPr/>
                    <a:lstStyle/>
                    <a:p>
                      <a:r>
                        <a:rPr lang="en-GB" sz="1000" kern="1200" dirty="0">
                          <a:solidFill>
                            <a:schemeClr val="dk1"/>
                          </a:solidFill>
                          <a:effectLst/>
                          <a:latin typeface="Helvetica" panose="020B0604020202020204" pitchFamily="34" charset="0"/>
                          <a:ea typeface="+mn-ea"/>
                          <a:cs typeface="Helvetica" panose="020B0604020202020204" pitchFamily="34" charset="0"/>
                        </a:rPr>
                        <a:t>Ability to problem solve and to prioritise  competing demands of the role for the benefit of service users   </a:t>
                      </a:r>
                    </a:p>
                    <a:p>
                      <a:endParaRPr lang="en-GB" sz="1000" kern="1200" dirty="0">
                        <a:solidFill>
                          <a:schemeClr val="dk1"/>
                        </a:solidFill>
                        <a:effectLst/>
                        <a:latin typeface="Helvetica" panose="020B0604020202020204" pitchFamily="34" charset="0"/>
                        <a:ea typeface="+mn-ea"/>
                        <a:cs typeface="Helvetica" panose="020B0604020202020204" pitchFamily="34" charset="0"/>
                      </a:endParaRPr>
                    </a:p>
                    <a:p>
                      <a:r>
                        <a:rPr lang="en-GB" sz="1000" kern="1200" dirty="0">
                          <a:solidFill>
                            <a:schemeClr val="dk1"/>
                          </a:solidFill>
                          <a:effectLst/>
                          <a:latin typeface="Helvetica" panose="020B0604020202020204" pitchFamily="34" charset="0"/>
                          <a:ea typeface="+mn-ea"/>
                          <a:cs typeface="Helvetica" panose="020B0604020202020204" pitchFamily="34" charset="0"/>
                        </a:rPr>
                        <a:t>The ability to plan and manage own work and to take initiative to improve wider services on offer.  </a:t>
                      </a:r>
                    </a:p>
                    <a:p>
                      <a:endParaRPr lang="en-GB" sz="1000" kern="1200" dirty="0">
                        <a:solidFill>
                          <a:schemeClr val="dk1"/>
                        </a:solidFill>
                        <a:effectLst/>
                        <a:latin typeface="Helvetica" panose="020B0604020202020204" pitchFamily="34" charset="0"/>
                        <a:ea typeface="+mn-ea"/>
                        <a:cs typeface="Helvetica" panose="020B0604020202020204" pitchFamily="34" charset="0"/>
                      </a:endParaRPr>
                    </a:p>
                    <a:p>
                      <a:r>
                        <a:rPr lang="en-GB" sz="1000" kern="1200" dirty="0">
                          <a:solidFill>
                            <a:schemeClr val="dk1"/>
                          </a:solidFill>
                          <a:effectLst/>
                          <a:latin typeface="Helvetica" panose="020B0604020202020204" pitchFamily="34" charset="0"/>
                          <a:ea typeface="+mn-ea"/>
                          <a:cs typeface="Helvetica" panose="020B0604020202020204" pitchFamily="34" charset="0"/>
                        </a:rPr>
                        <a:t>Strong organisational skills.   Proficiency in all Office programmes.  </a:t>
                      </a:r>
                    </a:p>
                    <a:p>
                      <a:endParaRPr lang="en-GB" sz="900"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endParaRPr lang="en-GB" dirty="0"/>
                    </a:p>
                  </a:txBody>
                  <a:tcPr/>
                </a:tc>
                <a:extLst>
                  <a:ext uri="{0D108BD9-81ED-4DB2-BD59-A6C34878D82A}">
                    <a16:rowId xmlns:a16="http://schemas.microsoft.com/office/drawing/2014/main" val="3007186527"/>
                  </a:ext>
                </a:extLst>
              </a:tr>
              <a:tr h="2092862">
                <a:tc>
                  <a:txBody>
                    <a:bodyPr/>
                    <a:lstStyle/>
                    <a:p>
                      <a:r>
                        <a:rPr lang="en-GB" sz="1000" b="1" kern="1200" dirty="0">
                          <a:solidFill>
                            <a:schemeClr val="dk1"/>
                          </a:solidFill>
                          <a:effectLst/>
                          <a:latin typeface="Helvetica" panose="020B0604020202020204" pitchFamily="34" charset="0"/>
                          <a:ea typeface="+mn-ea"/>
                          <a:cs typeface="Helvetica" panose="020B0604020202020204" pitchFamily="34" charset="0"/>
                        </a:rPr>
                        <a:t>Personal Qualities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Interpersonal skills</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Team/Collaborative working</a:t>
                      </a:r>
                    </a:p>
                    <a:p>
                      <a:r>
                        <a:rPr lang="en-GB" sz="1000" kern="1200" dirty="0">
                          <a:solidFill>
                            <a:schemeClr val="dk1"/>
                          </a:solidFill>
                          <a:effectLst/>
                          <a:latin typeface="Helvetica" panose="020B0604020202020204" pitchFamily="34" charset="0"/>
                          <a:ea typeface="+mn-ea"/>
                          <a:cs typeface="Helvetica" panose="020B0604020202020204" pitchFamily="34" charset="0"/>
                        </a:rPr>
                        <a:t>-     Flexibility</a:t>
                      </a:r>
                      <a:endParaRPr lang="en-GB" sz="1000" dirty="0">
                        <a:latin typeface="Helvetica" panose="020B0604020202020204" pitchFamily="34" charset="0"/>
                        <a:cs typeface="Helvetica" panose="020B0604020202020204" pitchFamily="34" charset="0"/>
                      </a:endParaRPr>
                    </a:p>
                  </a:txBody>
                  <a:tcPr/>
                </a:tc>
                <a:tc>
                  <a:txBody>
                    <a:bodyPr/>
                    <a:lstStyle/>
                    <a:p>
                      <a:r>
                        <a:rPr lang="en-GB" sz="1000" kern="1200" dirty="0">
                          <a:solidFill>
                            <a:schemeClr val="dk1"/>
                          </a:solidFill>
                          <a:effectLst/>
                          <a:latin typeface="Helvetica" panose="020B0604020202020204" pitchFamily="34" charset="0"/>
                          <a:ea typeface="+mn-ea"/>
                          <a:cs typeface="Helvetica" panose="020B0604020202020204" pitchFamily="34" charset="0"/>
                        </a:rPr>
                        <a:t>To be able to contribute to team decisions and strategic thinking</a:t>
                      </a:r>
                    </a:p>
                    <a:p>
                      <a:endParaRPr lang="en-GB" sz="1000" kern="1200" dirty="0">
                        <a:solidFill>
                          <a:schemeClr val="dk1"/>
                        </a:solidFill>
                        <a:effectLst/>
                        <a:latin typeface="Helvetica" panose="020B0604020202020204" pitchFamily="34" charset="0"/>
                        <a:ea typeface="+mn-ea"/>
                        <a:cs typeface="Helvetica" panose="020B0604020202020204" pitchFamily="34" charset="0"/>
                      </a:endParaRPr>
                    </a:p>
                    <a:p>
                      <a:r>
                        <a:rPr lang="en-GB" sz="1000" kern="1200" dirty="0">
                          <a:solidFill>
                            <a:schemeClr val="dk1"/>
                          </a:solidFill>
                          <a:effectLst/>
                          <a:latin typeface="Helvetica" panose="020B0604020202020204" pitchFamily="34" charset="0"/>
                          <a:ea typeface="+mn-ea"/>
                          <a:cs typeface="Helvetica" panose="020B0604020202020204" pitchFamily="34" charset="0"/>
                        </a:rPr>
                        <a:t>Ability to work within a team with a range of experience and knowledge of fundraising</a:t>
                      </a:r>
                    </a:p>
                    <a:p>
                      <a:endParaRPr lang="en-GB" sz="1000" kern="1200" dirty="0">
                        <a:solidFill>
                          <a:schemeClr val="dk1"/>
                        </a:solidFill>
                        <a:effectLst/>
                        <a:latin typeface="Helvetica" panose="020B0604020202020204" pitchFamily="34" charset="0"/>
                        <a:ea typeface="+mn-ea"/>
                        <a:cs typeface="Helvetica" panose="020B0604020202020204" pitchFamily="34" charset="0"/>
                      </a:endParaRPr>
                    </a:p>
                    <a:p>
                      <a:r>
                        <a:rPr lang="en-GB" sz="1000" kern="1200" dirty="0">
                          <a:solidFill>
                            <a:schemeClr val="dk1"/>
                          </a:solidFill>
                          <a:effectLst/>
                          <a:latin typeface="Helvetica" panose="020B0604020202020204" pitchFamily="34" charset="0"/>
                          <a:ea typeface="+mn-ea"/>
                          <a:cs typeface="Helvetica" panose="020B0604020202020204" pitchFamily="34" charset="0"/>
                        </a:rPr>
                        <a:t>Willingness to work occasional weekends and evenings</a:t>
                      </a:r>
                    </a:p>
                    <a:p>
                      <a:endParaRPr lang="en-GB" sz="600" kern="1200" dirty="0">
                        <a:solidFill>
                          <a:schemeClr val="dk1"/>
                        </a:solidFill>
                        <a:effectLst/>
                        <a:latin typeface="Helvetica" panose="020B0604020202020204" pitchFamily="34" charset="0"/>
                        <a:ea typeface="+mn-ea"/>
                        <a:cs typeface="Helvetica" panose="020B0604020202020204" pitchFamily="34" charset="0"/>
                      </a:endParaRPr>
                    </a:p>
                    <a:p>
                      <a:pPr fontAlgn="base"/>
                      <a:r>
                        <a:rPr lang="en-GB" sz="1000" kern="1200" dirty="0">
                          <a:solidFill>
                            <a:schemeClr val="dk1"/>
                          </a:solidFill>
                          <a:effectLst/>
                          <a:latin typeface="Helvetica" panose="020B0604020202020204" pitchFamily="34" charset="0"/>
                          <a:ea typeface="+mn-ea"/>
                          <a:cs typeface="Helvetica" panose="020B0604020202020204" pitchFamily="34" charset="0"/>
                        </a:rPr>
                        <a:t>Understanding of the Ealing and Hounslow Voluntary Sector </a:t>
                      </a:r>
                    </a:p>
                    <a:p>
                      <a:pPr fontAlgn="base"/>
                      <a:endParaRPr lang="en-GB" sz="600" kern="1200" dirty="0">
                        <a:solidFill>
                          <a:schemeClr val="dk1"/>
                        </a:solidFill>
                        <a:effectLst/>
                        <a:latin typeface="Helvetica" panose="020B0604020202020204" pitchFamily="34" charset="0"/>
                        <a:ea typeface="+mn-ea"/>
                        <a:cs typeface="Helvetica" panose="020B0604020202020204" pitchFamily="34" charset="0"/>
                      </a:endParaRPr>
                    </a:p>
                    <a:p>
                      <a:pPr fontAlgn="base"/>
                      <a:r>
                        <a:rPr lang="en-GB" sz="1000" kern="1200" dirty="0">
                          <a:solidFill>
                            <a:schemeClr val="dk1"/>
                          </a:solidFill>
                          <a:effectLst/>
                          <a:latin typeface="Helvetica" panose="020B0604020202020204" pitchFamily="34" charset="0"/>
                          <a:ea typeface="+mn-ea"/>
                          <a:cs typeface="Helvetica" panose="020B0604020202020204" pitchFamily="34" charset="0"/>
                        </a:rPr>
                        <a:t>Experience of cross sector partnership working and delivering partnership projects </a:t>
                      </a:r>
                    </a:p>
                    <a:p>
                      <a:pPr fontAlgn="base"/>
                      <a:endParaRPr lang="en-GB" sz="600" kern="1200" dirty="0">
                        <a:solidFill>
                          <a:schemeClr val="dk1"/>
                        </a:solidFill>
                        <a:effectLst/>
                        <a:latin typeface="Helvetica" panose="020B0604020202020204" pitchFamily="34" charset="0"/>
                        <a:ea typeface="+mn-ea"/>
                        <a:cs typeface="Helvetica" panose="020B0604020202020204" pitchFamily="34" charset="0"/>
                      </a:endParaRPr>
                    </a:p>
                    <a:p>
                      <a:pPr fontAlgn="base"/>
                      <a:r>
                        <a:rPr lang="en-GB" sz="1000" kern="1200" dirty="0">
                          <a:solidFill>
                            <a:schemeClr val="dk1"/>
                          </a:solidFill>
                          <a:effectLst/>
                          <a:latin typeface="Helvetica" panose="020B0604020202020204" pitchFamily="34" charset="0"/>
                          <a:ea typeface="+mn-ea"/>
                          <a:cs typeface="Helvetica" panose="020B0604020202020204" pitchFamily="34" charset="0"/>
                        </a:rPr>
                        <a:t>Experience of working with the voluntary and community sector  </a:t>
                      </a:r>
                    </a:p>
                    <a:p>
                      <a:pPr fontAlgn="base"/>
                      <a:endParaRPr lang="en-GB" sz="1000" kern="1200" dirty="0">
                        <a:solidFill>
                          <a:schemeClr val="dk1"/>
                        </a:solidFill>
                        <a:effectLst/>
                        <a:latin typeface="Helvetica" panose="020B0604020202020204" pitchFamily="34" charset="0"/>
                        <a:ea typeface="+mn-ea"/>
                        <a:cs typeface="Helvetica" panose="020B0604020202020204" pitchFamily="34" charset="0"/>
                      </a:endParaRPr>
                    </a:p>
                    <a:p>
                      <a:pPr fontAlgn="base"/>
                      <a:r>
                        <a:rPr lang="en-GB" sz="1000" kern="1200" dirty="0">
                          <a:solidFill>
                            <a:schemeClr val="dk1"/>
                          </a:solidFill>
                          <a:effectLst/>
                          <a:latin typeface="Helvetica" panose="020B0604020202020204" pitchFamily="34" charset="0"/>
                          <a:ea typeface="+mn-ea"/>
                          <a:cs typeface="Helvetica" panose="020B0604020202020204" pitchFamily="34" charset="0"/>
                        </a:rPr>
                        <a:t>Experience of working with the statutory sector; local authority and NHS </a:t>
                      </a:r>
                    </a:p>
                    <a:p>
                      <a:pPr fontAlgn="base"/>
                      <a:endParaRPr lang="en-GB" sz="600" kern="1200" dirty="0">
                        <a:solidFill>
                          <a:schemeClr val="dk1"/>
                        </a:solidFill>
                        <a:effectLst/>
                        <a:latin typeface="Helvetica" panose="020B0604020202020204" pitchFamily="34" charset="0"/>
                        <a:ea typeface="+mn-ea"/>
                        <a:cs typeface="Helvetica" panose="020B0604020202020204" pitchFamily="34" charset="0"/>
                      </a:endParaRPr>
                    </a:p>
                    <a:p>
                      <a:pPr fontAlgn="base"/>
                      <a:r>
                        <a:rPr lang="en-GB" sz="1000" kern="1200" dirty="0">
                          <a:solidFill>
                            <a:schemeClr val="dk1"/>
                          </a:solidFill>
                          <a:effectLst/>
                          <a:latin typeface="Helvetica" panose="020B0604020202020204" pitchFamily="34" charset="0"/>
                          <a:ea typeface="+mn-ea"/>
                          <a:cs typeface="Helvetica" panose="020B0604020202020204" pitchFamily="34" charset="0"/>
                        </a:rPr>
                        <a:t>Willingness to engage in training and development opportunities </a:t>
                      </a:r>
                    </a:p>
                    <a:p>
                      <a:pPr fontAlgn="base"/>
                      <a:endParaRPr lang="en-GB" sz="600" kern="1200" dirty="0">
                        <a:solidFill>
                          <a:schemeClr val="dk1"/>
                        </a:solidFill>
                        <a:effectLst/>
                        <a:latin typeface="Helvetica" panose="020B0604020202020204" pitchFamily="34" charset="0"/>
                        <a:ea typeface="+mn-ea"/>
                        <a:cs typeface="Helvetica" panose="020B0604020202020204" pitchFamily="34" charset="0"/>
                      </a:endParaRPr>
                    </a:p>
                    <a:p>
                      <a:r>
                        <a:rPr lang="en-GB" sz="1000" kern="1200" dirty="0">
                          <a:solidFill>
                            <a:schemeClr val="dk1"/>
                          </a:solidFill>
                          <a:effectLst/>
                          <a:latin typeface="Helvetica" panose="020B0604020202020204" pitchFamily="34" charset="0"/>
                          <a:ea typeface="+mn-ea"/>
                          <a:cs typeface="Helvetica" panose="020B0604020202020204" pitchFamily="34" charset="0"/>
                        </a:rPr>
                        <a:t>Knowledge of database management </a:t>
                      </a:r>
                    </a:p>
                    <a:p>
                      <a:endParaRPr lang="en-GB" sz="1000" dirty="0">
                        <a:latin typeface="Helvetica" panose="020B0604020202020204" pitchFamily="34" charset="0"/>
                        <a:cs typeface="Helvetica" panose="020B0604020202020204" pitchFamily="34" charset="0"/>
                      </a:endParaRPr>
                    </a:p>
                  </a:txBody>
                  <a:tcPr/>
                </a:tc>
                <a:tc>
                  <a:txBody>
                    <a:bodyPr/>
                    <a:lstStyle/>
                    <a:p>
                      <a:endParaRPr lang="en-GB" dirty="0"/>
                    </a:p>
                  </a:txBody>
                  <a:tcPr/>
                </a:tc>
                <a:extLst>
                  <a:ext uri="{0D108BD9-81ED-4DB2-BD59-A6C34878D82A}">
                    <a16:rowId xmlns:a16="http://schemas.microsoft.com/office/drawing/2014/main" val="2453053005"/>
                  </a:ext>
                </a:extLst>
              </a:tr>
            </a:tbl>
          </a:graphicData>
        </a:graphic>
      </p:graphicFrame>
      <p:sp>
        <p:nvSpPr>
          <p:cNvPr id="22" name="TextBox 21">
            <a:extLst>
              <a:ext uri="{FF2B5EF4-FFF2-40B4-BE49-F238E27FC236}">
                <a16:creationId xmlns:a16="http://schemas.microsoft.com/office/drawing/2014/main" id="{7923D5D8-AE2E-4525-92E0-882EDDA42707}"/>
              </a:ext>
            </a:extLst>
          </p:cNvPr>
          <p:cNvSpPr txBox="1"/>
          <p:nvPr/>
        </p:nvSpPr>
        <p:spPr>
          <a:xfrm>
            <a:off x="1746250" y="514350"/>
            <a:ext cx="1339850" cy="246221"/>
          </a:xfrm>
          <a:prstGeom prst="rect">
            <a:avLst/>
          </a:prstGeom>
          <a:noFill/>
        </p:spPr>
        <p:txBody>
          <a:bodyPr wrap="square" rtlCol="0">
            <a:spAutoFit/>
          </a:bodyPr>
          <a:lstStyle/>
          <a:p>
            <a:r>
              <a:rPr lang="en-US" sz="1000" b="1" dirty="0">
                <a:solidFill>
                  <a:srgbClr val="174876"/>
                </a:solidFill>
                <a:latin typeface="Helvetica" panose="020B0604020202020204" pitchFamily="34" charset="0"/>
                <a:cs typeface="Helvetica" panose="020B0604020202020204" pitchFamily="34" charset="0"/>
              </a:rPr>
              <a:t>ESSENTIAL</a:t>
            </a:r>
            <a:endParaRPr lang="en-GB" sz="1000" b="1" dirty="0">
              <a:solidFill>
                <a:srgbClr val="174876"/>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49938870-81F0-4952-8F95-17E357D77C33}"/>
              </a:ext>
            </a:extLst>
          </p:cNvPr>
          <p:cNvSpPr txBox="1"/>
          <p:nvPr/>
        </p:nvSpPr>
        <p:spPr>
          <a:xfrm>
            <a:off x="5738047" y="493407"/>
            <a:ext cx="1339850" cy="246221"/>
          </a:xfrm>
          <a:prstGeom prst="rect">
            <a:avLst/>
          </a:prstGeom>
          <a:noFill/>
        </p:spPr>
        <p:txBody>
          <a:bodyPr wrap="square" rtlCol="0">
            <a:spAutoFit/>
          </a:bodyPr>
          <a:lstStyle/>
          <a:p>
            <a:r>
              <a:rPr lang="en-US" sz="1000" b="1" dirty="0">
                <a:solidFill>
                  <a:srgbClr val="174876"/>
                </a:solidFill>
                <a:latin typeface="Helvetica" panose="020B0604020202020204" pitchFamily="34" charset="0"/>
                <a:cs typeface="Helvetica" panose="020B0604020202020204" pitchFamily="34" charset="0"/>
              </a:rPr>
              <a:t>DESIRABLE</a:t>
            </a:r>
            <a:endParaRPr lang="en-GB" sz="1000" b="1" dirty="0">
              <a:solidFill>
                <a:srgbClr val="174876"/>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F5E19A11-618D-4523-B9F2-EF49B219D2AD}"/>
              </a:ext>
            </a:extLst>
          </p:cNvPr>
          <p:cNvSpPr txBox="1"/>
          <p:nvPr/>
        </p:nvSpPr>
        <p:spPr>
          <a:xfrm>
            <a:off x="1689100" y="1470018"/>
            <a:ext cx="4048947" cy="3016210"/>
          </a:xfrm>
          <a:prstGeom prst="rect">
            <a:avLst/>
          </a:prstGeom>
          <a:noFill/>
        </p:spPr>
        <p:txBody>
          <a:bodyPr wrap="square" rtlCol="0">
            <a:spAutoFit/>
          </a:bodyPr>
          <a:lstStyle/>
          <a:p>
            <a:r>
              <a:rPr lang="en-GB" sz="1000" dirty="0">
                <a:effectLst/>
                <a:latin typeface="Helvetica" panose="020B0604020202020204" pitchFamily="34" charset="0"/>
                <a:ea typeface="Times New Roman" panose="02020603050405020304" pitchFamily="18" charset="0"/>
                <a:cs typeface="Helvetica" panose="020B0604020202020204" pitchFamily="34" charset="0"/>
              </a:rPr>
              <a:t>To be able to contribute to team decisions and strategic thinking</a:t>
            </a:r>
          </a:p>
          <a:p>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000" dirty="0">
                <a:effectLst/>
                <a:latin typeface="Helvetica" panose="020B0604020202020204" pitchFamily="34" charset="0"/>
                <a:ea typeface="Times New Roman" panose="02020603050405020304" pitchFamily="18" charset="0"/>
                <a:cs typeface="Helvetica" panose="020B0604020202020204" pitchFamily="34" charset="0"/>
              </a:rPr>
              <a:t>Ability to work within a team with a range of experience and knowledge of fundraising</a:t>
            </a:r>
          </a:p>
          <a:p>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000" dirty="0">
                <a:effectLst/>
                <a:latin typeface="Helvetica" panose="020B0604020202020204" pitchFamily="34" charset="0"/>
                <a:ea typeface="Times New Roman" panose="02020603050405020304" pitchFamily="18" charset="0"/>
                <a:cs typeface="Helvetica" panose="020B0604020202020204" pitchFamily="34" charset="0"/>
              </a:rPr>
              <a:t>Willingness to work occasional weekends and evenings</a:t>
            </a:r>
          </a:p>
          <a:p>
            <a:pPr fontAlgn="base"/>
            <a:r>
              <a:rPr lang="en-GB" sz="1000" dirty="0">
                <a:effectLst/>
                <a:latin typeface="Helvetica" panose="020B0604020202020204" pitchFamily="34" charset="0"/>
                <a:ea typeface="Times New Roman" panose="02020603050405020304" pitchFamily="18" charset="0"/>
                <a:cs typeface="Helvetica" panose="020B0604020202020204" pitchFamily="34" charset="0"/>
              </a:rPr>
              <a:t>Understanding of the Ealing and Hounslow Voluntary Sector </a:t>
            </a:r>
          </a:p>
          <a:p>
            <a:pPr fontAlgn="base"/>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pPr fontAlgn="base"/>
            <a:r>
              <a:rPr lang="en-GB" sz="1000" dirty="0">
                <a:effectLst/>
                <a:latin typeface="Helvetica" panose="020B0604020202020204" pitchFamily="34" charset="0"/>
                <a:ea typeface="Times New Roman" panose="02020603050405020304" pitchFamily="18" charset="0"/>
                <a:cs typeface="Helvetica" panose="020B0604020202020204" pitchFamily="34" charset="0"/>
              </a:rPr>
              <a:t>Experience of cross sector partnership working and delivering partnership projects </a:t>
            </a:r>
          </a:p>
          <a:p>
            <a:pPr fontAlgn="base"/>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pPr fontAlgn="base"/>
            <a:r>
              <a:rPr lang="en-GB" sz="1000" dirty="0">
                <a:effectLst/>
                <a:latin typeface="Helvetica" panose="020B0604020202020204" pitchFamily="34" charset="0"/>
                <a:ea typeface="Times New Roman" panose="02020603050405020304" pitchFamily="18" charset="0"/>
                <a:cs typeface="Helvetica" panose="020B0604020202020204" pitchFamily="34" charset="0"/>
              </a:rPr>
              <a:t>Experience of working with the voluntary and community sector  </a:t>
            </a:r>
          </a:p>
          <a:p>
            <a:pPr fontAlgn="base"/>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pPr fontAlgn="base"/>
            <a:r>
              <a:rPr lang="en-GB" sz="1000" dirty="0">
                <a:effectLst/>
                <a:latin typeface="Helvetica" panose="020B0604020202020204" pitchFamily="34" charset="0"/>
                <a:ea typeface="Times New Roman" panose="02020603050405020304" pitchFamily="18" charset="0"/>
                <a:cs typeface="Helvetica" panose="020B0604020202020204" pitchFamily="34" charset="0"/>
              </a:rPr>
              <a:t>Experience of working with the statutory sector; local authority and NHS</a:t>
            </a:r>
          </a:p>
          <a:p>
            <a:pPr fontAlgn="base"/>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pPr fontAlgn="base"/>
            <a:r>
              <a:rPr lang="en-GB" sz="1000" dirty="0">
                <a:effectLst/>
                <a:latin typeface="Helvetica" panose="020B0604020202020204" pitchFamily="34" charset="0"/>
                <a:ea typeface="Times New Roman" panose="02020603050405020304" pitchFamily="18" charset="0"/>
                <a:cs typeface="Helvetica" panose="020B0604020202020204" pitchFamily="34" charset="0"/>
              </a:rPr>
              <a:t>Willingness to engage in training and development opportunities </a:t>
            </a:r>
          </a:p>
          <a:p>
            <a:pPr fontAlgn="base"/>
            <a:endParaRPr lang="en-GB" sz="10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000" dirty="0">
                <a:effectLst/>
                <a:latin typeface="Helvetica" panose="020B0604020202020204" pitchFamily="34" charset="0"/>
                <a:ea typeface="Times New Roman" panose="02020603050405020304" pitchFamily="18" charset="0"/>
                <a:cs typeface="Helvetica" panose="020B0604020202020204" pitchFamily="34" charset="0"/>
              </a:rPr>
              <a:t>Knowledge of database management </a:t>
            </a:r>
            <a:endParaRPr lang="en-GB"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8393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5AFBC80FC7234C80CC04A983E892C0" ma:contentTypeVersion="15" ma:contentTypeDescription="Create a new document." ma:contentTypeScope="" ma:versionID="9e01fd19f6d1754faebb295cc09b0ef8">
  <xsd:schema xmlns:xsd="http://www.w3.org/2001/XMLSchema" xmlns:xs="http://www.w3.org/2001/XMLSchema" xmlns:p="http://schemas.microsoft.com/office/2006/metadata/properties" xmlns:ns1="http://schemas.microsoft.com/sharepoint/v3" xmlns:ns2="e9fc3bf7-3dfe-4fba-a25b-ffc2a8a04003" xmlns:ns3="ab9da793-43b2-4ccb-adf6-cb2d95414293" targetNamespace="http://schemas.microsoft.com/office/2006/metadata/properties" ma:root="true" ma:fieldsID="78136a6f2249854faa2048d32e323db4" ns1:_="" ns2:_="" ns3:_="">
    <xsd:import namespace="http://schemas.microsoft.com/sharepoint/v3"/>
    <xsd:import namespace="e9fc3bf7-3dfe-4fba-a25b-ffc2a8a04003"/>
    <xsd:import namespace="ab9da793-43b2-4ccb-adf6-cb2d95414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fc3bf7-3dfe-4fba-a25b-ffc2a8a04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9da793-43b2-4ccb-adf6-cb2d954142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F8A10-76E2-462E-BB7A-510BC2F106B0}">
  <ds:schemaRefs>
    <ds:schemaRef ds:uri="http://schemas.microsoft.com/sharepoint/v3/contenttype/forms"/>
  </ds:schemaRefs>
</ds:datastoreItem>
</file>

<file path=customXml/itemProps2.xml><?xml version="1.0" encoding="utf-8"?>
<ds:datastoreItem xmlns:ds="http://schemas.openxmlformats.org/officeDocument/2006/customXml" ds:itemID="{994F61C0-3961-49FA-A4F4-4E30A7EEAF58}">
  <ds:schemaRefs>
    <ds:schemaRef ds:uri="e9fc3bf7-3dfe-4fba-a25b-ffc2a8a04003"/>
    <ds:schemaRef ds:uri="http://schemas.microsoft.com/office/infopath/2007/PartnerControls"/>
    <ds:schemaRef ds:uri="http://purl.org/dc/dcmitype/"/>
    <ds:schemaRef ds:uri="http://schemas.openxmlformats.org/package/2006/metadata/core-properties"/>
    <ds:schemaRef ds:uri="http://purl.org/dc/elements/1.1/"/>
    <ds:schemaRef ds:uri="http://www.w3.org/XML/1998/namespace"/>
    <ds:schemaRef ds:uri="ab9da793-43b2-4ccb-adf6-cb2d95414293"/>
    <ds:schemaRef ds:uri="http://purl.org/dc/terms/"/>
    <ds:schemaRef ds:uri="http://schemas.microsoft.com/office/2006/metadata/properties"/>
    <ds:schemaRef ds:uri="http://schemas.microsoft.com/office/2006/documentManagement/types"/>
    <ds:schemaRef ds:uri="http://schemas.microsoft.com/sharepoint/v3"/>
  </ds:schemaRefs>
</ds:datastoreItem>
</file>

<file path=customXml/itemProps3.xml><?xml version="1.0" encoding="utf-8"?>
<ds:datastoreItem xmlns:ds="http://schemas.openxmlformats.org/officeDocument/2006/customXml" ds:itemID="{E7BDDB7A-4CE7-44B5-B1EF-4D310F41DF58}">
  <ds:schemaRefs>
    <ds:schemaRef ds:uri="ab9da793-43b2-4ccb-adf6-cb2d95414293"/>
    <ds:schemaRef ds:uri="e9fc3bf7-3dfe-4fba-a25b-ffc2a8a04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3442</TotalTime>
  <Words>2049</Words>
  <Application>Microsoft Office PowerPoint</Application>
  <PresentationFormat>A4 Paper (210x297 mm)</PresentationFormat>
  <Paragraphs>210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Helvetica</vt:lpstr>
      <vt:lpstr>Helvetica </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Cray</dc:creator>
  <cp:lastModifiedBy>Irfan Arif</cp:lastModifiedBy>
  <cp:revision>17</cp:revision>
  <dcterms:created xsi:type="dcterms:W3CDTF">2021-06-28T12:38:24Z</dcterms:created>
  <dcterms:modified xsi:type="dcterms:W3CDTF">2021-11-19T11:48:34Z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0x0101001D5AFBC80FC7234C80CC04A983E892C0</vt:lpwstr>
  </property>
</Properties>
</file>