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5"/>
  </p:notesMasterIdLst>
  <p:sldIdLst>
    <p:sldId id="256" r:id="rId5"/>
    <p:sldId id="434" r:id="rId6"/>
    <p:sldId id="438" r:id="rId7"/>
    <p:sldId id="439" r:id="rId8"/>
    <p:sldId id="440" r:id="rId9"/>
    <p:sldId id="442" r:id="rId10"/>
    <p:sldId id="443" r:id="rId11"/>
    <p:sldId id="444" r:id="rId12"/>
    <p:sldId id="445" r:id="rId13"/>
    <p:sldId id="446" r:id="rId14"/>
    <p:sldId id="447" r:id="rId15"/>
    <p:sldId id="448" r:id="rId16"/>
    <p:sldId id="449" r:id="rId17"/>
    <p:sldId id="450" r:id="rId18"/>
    <p:sldId id="451" r:id="rId19"/>
    <p:sldId id="452" r:id="rId20"/>
    <p:sldId id="453" r:id="rId21"/>
    <p:sldId id="454" r:id="rId22"/>
    <p:sldId id="455" r:id="rId23"/>
    <p:sldId id="28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8F7"/>
    <a:srgbClr val="F4F0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9F336E-2389-4D04-9F6F-BC1E7B3D1DF5}" v="2" dt="2021-01-28T15:39:45.504"/>
    <p1510:client id="{7ECAE894-AD46-4C99-A420-21677F8E0404}" v="1" dt="2021-01-29T09:56:41.8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sorterViewPr>
    <p:cViewPr varScale="1">
      <p:scale>
        <a:sx n="100" d="100"/>
        <a:sy n="100" d="100"/>
      </p:scale>
      <p:origin x="0" y="-194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661B58-1376-4C4A-817C-36DB00EDED45}" type="datetimeFigureOut">
              <a:rPr lang="en-GB" smtClean="0"/>
              <a:t>29/01/2021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E69146-A738-4071-8692-1C1EFEAAD4C5}" type="slidenum">
              <a:rPr lang="en-GB" smtClean="0"/>
              <a:t>‹#›</a:t>
            </a:fld>
            <a:endParaRPr lang="en-GB"/>
          </a:p>
        </p:txBody>
      </p:sp>
    </p:spTree>
    <p:extLst>
      <p:ext uri="{BB962C8B-B14F-4D97-AF65-F5344CB8AC3E}">
        <p14:creationId xmlns:p14="http://schemas.microsoft.com/office/powerpoint/2010/main" val="3146599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u="none" strike="noStrike" baseline="0" dirty="0">
                <a:solidFill>
                  <a:srgbClr val="000000"/>
                </a:solidFill>
                <a:latin typeface="Century Gothic" panose="020B0502020202020204" pitchFamily="34" charset="0"/>
              </a:rPr>
              <a:t>practice briefing from the Child Safeguarding Practice Review Panel sets out key findings and recommendations from a thematic analysis of Rapid Reviews relating to serious child safeguarding incidents reported to the Panel during the initial COVID-19 outbreak between March and September 2020.</a:t>
            </a:r>
            <a:endParaRPr lang="en-GB" sz="1200" b="1" i="0" u="none" strike="noStrike" baseline="0" dirty="0">
              <a:solidFill>
                <a:srgbClr val="000000"/>
              </a:solidFill>
              <a:latin typeface="Century Gothic" panose="020B0502020202020204" pitchFamily="34" charset="0"/>
            </a:endParaRPr>
          </a:p>
          <a:p>
            <a:endParaRPr lang="en-GB" dirty="0"/>
          </a:p>
        </p:txBody>
      </p:sp>
      <p:sp>
        <p:nvSpPr>
          <p:cNvPr id="4" name="Slide Number Placeholder 3"/>
          <p:cNvSpPr>
            <a:spLocks noGrp="1"/>
          </p:cNvSpPr>
          <p:nvPr>
            <p:ph type="sldNum" sz="quarter" idx="5"/>
          </p:nvPr>
        </p:nvSpPr>
        <p:spPr/>
        <p:txBody>
          <a:bodyPr/>
          <a:lstStyle/>
          <a:p>
            <a:fld id="{7BE69146-A738-4071-8692-1C1EFEAAD4C5}" type="slidenum">
              <a:rPr lang="en-GB" smtClean="0"/>
              <a:t>5</a:t>
            </a:fld>
            <a:endParaRPr lang="en-GB"/>
          </a:p>
        </p:txBody>
      </p:sp>
    </p:spTree>
    <p:extLst>
      <p:ext uri="{BB962C8B-B14F-4D97-AF65-F5344CB8AC3E}">
        <p14:creationId xmlns:p14="http://schemas.microsoft.com/office/powerpoint/2010/main" val="2150670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baseline="0" dirty="0">
                <a:solidFill>
                  <a:srgbClr val="000000"/>
                </a:solidFill>
                <a:latin typeface="Century Gothic" panose="020B0502020202020204" pitchFamily="34" charset="0"/>
              </a:rPr>
              <a:t>There were nevertheless concerns that ‘virtual visits’ were not always effective in assessing changing risk and need. During COVID-19 a number of specialist services were limited or unavailable, thus reducing the scope for, and impact of, coordinated multi-agency support for children and families.</a:t>
            </a:r>
            <a:endParaRPr lang="en-GB" dirty="0"/>
          </a:p>
        </p:txBody>
      </p:sp>
      <p:sp>
        <p:nvSpPr>
          <p:cNvPr id="4" name="Slide Number Placeholder 3"/>
          <p:cNvSpPr>
            <a:spLocks noGrp="1"/>
          </p:cNvSpPr>
          <p:nvPr>
            <p:ph type="sldNum" sz="quarter" idx="5"/>
          </p:nvPr>
        </p:nvSpPr>
        <p:spPr/>
        <p:txBody>
          <a:bodyPr/>
          <a:lstStyle/>
          <a:p>
            <a:fld id="{7BE69146-A738-4071-8692-1C1EFEAAD4C5}" type="slidenum">
              <a:rPr lang="en-GB" smtClean="0"/>
              <a:t>10</a:t>
            </a:fld>
            <a:endParaRPr lang="en-GB"/>
          </a:p>
        </p:txBody>
      </p:sp>
    </p:spTree>
    <p:extLst>
      <p:ext uri="{BB962C8B-B14F-4D97-AF65-F5344CB8AC3E}">
        <p14:creationId xmlns:p14="http://schemas.microsoft.com/office/powerpoint/2010/main" val="3990708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21245E4-2BA4-4E8D-B1B9-62E9D0AD5677}" type="datetimeFigureOut">
              <a:rPr lang="en-GB" smtClean="0"/>
              <a:t>29/01/2021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1B7A90-CC01-4338-B6CD-2328A8F83F3D}" type="slidenum">
              <a:rPr lang="en-GB" smtClean="0"/>
              <a:t>‹#›</a:t>
            </a:fld>
            <a:endParaRPr lang="en-GB"/>
          </a:p>
        </p:txBody>
      </p:sp>
    </p:spTree>
    <p:extLst>
      <p:ext uri="{BB962C8B-B14F-4D97-AF65-F5344CB8AC3E}">
        <p14:creationId xmlns:p14="http://schemas.microsoft.com/office/powerpoint/2010/main" val="3975078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1245E4-2BA4-4E8D-B1B9-62E9D0AD5677}" type="datetimeFigureOut">
              <a:rPr lang="en-GB" smtClean="0"/>
              <a:t>29/01/2021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1B7A90-CC01-4338-B6CD-2328A8F83F3D}" type="slidenum">
              <a:rPr lang="en-GB" smtClean="0"/>
              <a:t>‹#›</a:t>
            </a:fld>
            <a:endParaRPr lang="en-GB"/>
          </a:p>
        </p:txBody>
      </p:sp>
    </p:spTree>
    <p:extLst>
      <p:ext uri="{BB962C8B-B14F-4D97-AF65-F5344CB8AC3E}">
        <p14:creationId xmlns:p14="http://schemas.microsoft.com/office/powerpoint/2010/main" val="522064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1245E4-2BA4-4E8D-B1B9-62E9D0AD5677}" type="datetimeFigureOut">
              <a:rPr lang="en-GB" smtClean="0"/>
              <a:t>29/01/2021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1B7A90-CC01-4338-B6CD-2328A8F83F3D}"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extLst>
      <p:ext uri="{BB962C8B-B14F-4D97-AF65-F5344CB8AC3E}">
        <p14:creationId xmlns:p14="http://schemas.microsoft.com/office/powerpoint/2010/main" val="20964315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1245E4-2BA4-4E8D-B1B9-62E9D0AD5677}" type="datetimeFigureOut">
              <a:rPr lang="en-GB" smtClean="0"/>
              <a:t>29/01/2021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1B7A90-CC01-4338-B6CD-2328A8F83F3D}" type="slidenum">
              <a:rPr lang="en-GB" smtClean="0"/>
              <a:t>‹#›</a:t>
            </a:fld>
            <a:endParaRPr lang="en-GB"/>
          </a:p>
        </p:txBody>
      </p:sp>
    </p:spTree>
    <p:extLst>
      <p:ext uri="{BB962C8B-B14F-4D97-AF65-F5344CB8AC3E}">
        <p14:creationId xmlns:p14="http://schemas.microsoft.com/office/powerpoint/2010/main" val="37264279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1245E4-2BA4-4E8D-B1B9-62E9D0AD5677}" type="datetimeFigureOut">
              <a:rPr lang="en-GB" smtClean="0"/>
              <a:t>29/01/2021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1B7A90-CC01-4338-B6CD-2328A8F83F3D}"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403327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1245E4-2BA4-4E8D-B1B9-62E9D0AD5677}" type="datetimeFigureOut">
              <a:rPr lang="en-GB" smtClean="0"/>
              <a:t>29/01/2021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1B7A90-CC01-4338-B6CD-2328A8F83F3D}" type="slidenum">
              <a:rPr lang="en-GB" smtClean="0"/>
              <a:t>‹#›</a:t>
            </a:fld>
            <a:endParaRPr lang="en-GB"/>
          </a:p>
        </p:txBody>
      </p:sp>
    </p:spTree>
    <p:extLst>
      <p:ext uri="{BB962C8B-B14F-4D97-AF65-F5344CB8AC3E}">
        <p14:creationId xmlns:p14="http://schemas.microsoft.com/office/powerpoint/2010/main" val="9889084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1245E4-2BA4-4E8D-B1B9-62E9D0AD5677}" type="datetimeFigureOut">
              <a:rPr lang="en-GB" smtClean="0"/>
              <a:t>29/01/2021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1B7A90-CC01-4338-B6CD-2328A8F83F3D}" type="slidenum">
              <a:rPr lang="en-GB" smtClean="0"/>
              <a:t>‹#›</a:t>
            </a:fld>
            <a:endParaRPr lang="en-GB"/>
          </a:p>
        </p:txBody>
      </p:sp>
    </p:spTree>
    <p:extLst>
      <p:ext uri="{BB962C8B-B14F-4D97-AF65-F5344CB8AC3E}">
        <p14:creationId xmlns:p14="http://schemas.microsoft.com/office/powerpoint/2010/main" val="3716449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1245E4-2BA4-4E8D-B1B9-62E9D0AD5677}" type="datetimeFigureOut">
              <a:rPr lang="en-GB" smtClean="0"/>
              <a:t>29/01/2021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1B7A90-CC01-4338-B6CD-2328A8F83F3D}" type="slidenum">
              <a:rPr lang="en-GB" smtClean="0"/>
              <a:t>‹#›</a:t>
            </a:fld>
            <a:endParaRPr lang="en-GB"/>
          </a:p>
        </p:txBody>
      </p:sp>
    </p:spTree>
    <p:extLst>
      <p:ext uri="{BB962C8B-B14F-4D97-AF65-F5344CB8AC3E}">
        <p14:creationId xmlns:p14="http://schemas.microsoft.com/office/powerpoint/2010/main" val="3367484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1245E4-2BA4-4E8D-B1B9-62E9D0AD5677}" type="datetimeFigureOut">
              <a:rPr lang="en-GB" smtClean="0"/>
              <a:t>29/01/2021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1B7A90-CC01-4338-B6CD-2328A8F83F3D}" type="slidenum">
              <a:rPr lang="en-GB" smtClean="0"/>
              <a:t>‹#›</a:t>
            </a:fld>
            <a:endParaRPr lang="en-GB"/>
          </a:p>
        </p:txBody>
      </p:sp>
    </p:spTree>
    <p:extLst>
      <p:ext uri="{BB962C8B-B14F-4D97-AF65-F5344CB8AC3E}">
        <p14:creationId xmlns:p14="http://schemas.microsoft.com/office/powerpoint/2010/main" val="382161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1245E4-2BA4-4E8D-B1B9-62E9D0AD5677}" type="datetimeFigureOut">
              <a:rPr lang="en-GB" smtClean="0"/>
              <a:t>29/01/2021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1B7A90-CC01-4338-B6CD-2328A8F83F3D}" type="slidenum">
              <a:rPr lang="en-GB" smtClean="0"/>
              <a:t>‹#›</a:t>
            </a:fld>
            <a:endParaRPr lang="en-GB"/>
          </a:p>
        </p:txBody>
      </p:sp>
    </p:spTree>
    <p:extLst>
      <p:ext uri="{BB962C8B-B14F-4D97-AF65-F5344CB8AC3E}">
        <p14:creationId xmlns:p14="http://schemas.microsoft.com/office/powerpoint/2010/main" val="1009963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1245E4-2BA4-4E8D-B1B9-62E9D0AD5677}" type="datetimeFigureOut">
              <a:rPr lang="en-GB" smtClean="0"/>
              <a:t>29/01/2021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1B7A90-CC01-4338-B6CD-2328A8F83F3D}" type="slidenum">
              <a:rPr lang="en-GB" smtClean="0"/>
              <a:t>‹#›</a:t>
            </a:fld>
            <a:endParaRPr lang="en-GB"/>
          </a:p>
        </p:txBody>
      </p:sp>
    </p:spTree>
    <p:extLst>
      <p:ext uri="{BB962C8B-B14F-4D97-AF65-F5344CB8AC3E}">
        <p14:creationId xmlns:p14="http://schemas.microsoft.com/office/powerpoint/2010/main" val="2201933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1245E4-2BA4-4E8D-B1B9-62E9D0AD5677}" type="datetimeFigureOut">
              <a:rPr lang="en-GB" smtClean="0"/>
              <a:t>29/01/2021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51B7A90-CC01-4338-B6CD-2328A8F83F3D}" type="slidenum">
              <a:rPr lang="en-GB" smtClean="0"/>
              <a:t>‹#›</a:t>
            </a:fld>
            <a:endParaRPr lang="en-GB"/>
          </a:p>
        </p:txBody>
      </p:sp>
    </p:spTree>
    <p:extLst>
      <p:ext uri="{BB962C8B-B14F-4D97-AF65-F5344CB8AC3E}">
        <p14:creationId xmlns:p14="http://schemas.microsoft.com/office/powerpoint/2010/main" val="2812351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F21245E4-2BA4-4E8D-B1B9-62E9D0AD5677}" type="datetimeFigureOut">
              <a:rPr lang="en-GB" smtClean="0"/>
              <a:t>29/01/2021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51B7A90-CC01-4338-B6CD-2328A8F83F3D}" type="slidenum">
              <a:rPr lang="en-GB" smtClean="0"/>
              <a:t>‹#›</a:t>
            </a:fld>
            <a:endParaRPr lang="en-GB"/>
          </a:p>
        </p:txBody>
      </p:sp>
    </p:spTree>
    <p:extLst>
      <p:ext uri="{BB962C8B-B14F-4D97-AF65-F5344CB8AC3E}">
        <p14:creationId xmlns:p14="http://schemas.microsoft.com/office/powerpoint/2010/main" val="4194181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1245E4-2BA4-4E8D-B1B9-62E9D0AD5677}" type="datetimeFigureOut">
              <a:rPr lang="en-GB" smtClean="0"/>
              <a:t>29/01/2021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51B7A90-CC01-4338-B6CD-2328A8F83F3D}" type="slidenum">
              <a:rPr lang="en-GB" smtClean="0"/>
              <a:t>‹#›</a:t>
            </a:fld>
            <a:endParaRPr lang="en-GB"/>
          </a:p>
        </p:txBody>
      </p:sp>
    </p:spTree>
    <p:extLst>
      <p:ext uri="{BB962C8B-B14F-4D97-AF65-F5344CB8AC3E}">
        <p14:creationId xmlns:p14="http://schemas.microsoft.com/office/powerpoint/2010/main" val="2009838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1245E4-2BA4-4E8D-B1B9-62E9D0AD5677}" type="datetimeFigureOut">
              <a:rPr lang="en-GB" smtClean="0"/>
              <a:t>29/01/2021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1B7A90-CC01-4338-B6CD-2328A8F83F3D}" type="slidenum">
              <a:rPr lang="en-GB" smtClean="0"/>
              <a:t>‹#›</a:t>
            </a:fld>
            <a:endParaRPr lang="en-GB"/>
          </a:p>
        </p:txBody>
      </p:sp>
    </p:spTree>
    <p:extLst>
      <p:ext uri="{BB962C8B-B14F-4D97-AF65-F5344CB8AC3E}">
        <p14:creationId xmlns:p14="http://schemas.microsoft.com/office/powerpoint/2010/main" val="1739833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1245E4-2BA4-4E8D-B1B9-62E9D0AD5677}" type="datetimeFigureOut">
              <a:rPr lang="en-GB" smtClean="0"/>
              <a:t>29/01/2021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1B7A90-CC01-4338-B6CD-2328A8F83F3D}" type="slidenum">
              <a:rPr lang="en-GB" smtClean="0"/>
              <a:t>‹#›</a:t>
            </a:fld>
            <a:endParaRPr lang="en-GB"/>
          </a:p>
        </p:txBody>
      </p:sp>
    </p:spTree>
    <p:extLst>
      <p:ext uri="{BB962C8B-B14F-4D97-AF65-F5344CB8AC3E}">
        <p14:creationId xmlns:p14="http://schemas.microsoft.com/office/powerpoint/2010/main" val="2186108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1245E4-2BA4-4E8D-B1B9-62E9D0AD5677}" type="datetimeFigureOut">
              <a:rPr lang="en-GB" smtClean="0"/>
              <a:t>29/01/2021</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51B7A90-CC01-4338-B6CD-2328A8F83F3D}" type="slidenum">
              <a:rPr lang="en-GB" smtClean="0"/>
              <a:t>‹#›</a:t>
            </a:fld>
            <a:endParaRPr lang="en-GB"/>
          </a:p>
        </p:txBody>
      </p:sp>
    </p:spTree>
    <p:extLst>
      <p:ext uri="{BB962C8B-B14F-4D97-AF65-F5344CB8AC3E}">
        <p14:creationId xmlns:p14="http://schemas.microsoft.com/office/powerpoint/2010/main" val="5042866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iain@ealingcvs.org.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ealing.gov.uk/info/201073/health_and_adult_social_care/476/emergency_duty_team/1" TargetMode="External"/><Relationship Id="rId2" Type="http://schemas.openxmlformats.org/officeDocument/2006/relationships/hyperlink" Target="mailto:sscallcentre@ealing,gov.u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28635" y="1904907"/>
            <a:ext cx="7725878" cy="2686050"/>
          </a:xfrm>
        </p:spPr>
        <p:txBody>
          <a:bodyPr anchor="ctr">
            <a:normAutofit/>
          </a:bodyPr>
          <a:lstStyle/>
          <a:p>
            <a:pPr algn="ctr"/>
            <a:r>
              <a:rPr lang="en-US" sz="4400" b="1" dirty="0"/>
              <a:t>Safeguarding Presentation</a:t>
            </a:r>
          </a:p>
          <a:p>
            <a:pPr algn="ctr">
              <a:spcBef>
                <a:spcPts val="600"/>
              </a:spcBef>
            </a:pPr>
            <a:endParaRPr lang="en-GB" sz="2400" dirty="0">
              <a:latin typeface="Arial Nova Light" panose="020B0304020202020204" pitchFamily="34" charset="0"/>
              <a:cs typeface="Arial" panose="020B0604020202020204" pitchFamily="34" charset="0"/>
            </a:endParaRPr>
          </a:p>
          <a:p>
            <a:endParaRPr lang="en-GB" sz="3200" dirty="0">
              <a:latin typeface="Arial Nova Light" panose="020B0304020202020204" pitchFamily="34" charset="0"/>
              <a:cs typeface="Arial" panose="020B0604020202020204" pitchFamily="34" charset="0"/>
            </a:endParaRPr>
          </a:p>
          <a:p>
            <a:endParaRPr lang="en-GB" sz="3200" dirty="0">
              <a:latin typeface="Arial Nova Light" panose="020B0304020202020204" pitchFamily="34" charset="0"/>
              <a:cs typeface="Arial" panose="020B0604020202020204" pitchFamily="34" charset="0"/>
            </a:endParaRPr>
          </a:p>
        </p:txBody>
      </p:sp>
      <p:pic>
        <p:nvPicPr>
          <p:cNvPr id="1026" name="Picture 2" descr="Ealing and Hounslow CVS Events | Eventbrite">
            <a:extLst>
              <a:ext uri="{FF2B5EF4-FFF2-40B4-BE49-F238E27FC236}">
                <a16:creationId xmlns:a16="http://schemas.microsoft.com/office/drawing/2014/main" id="{1CBD69F9-741A-4699-8F9D-736FCB36E6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6737" y="4590957"/>
            <a:ext cx="4381500" cy="2190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5822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7FEAA-60DF-4BF4-B590-1A3FC9C23600}"/>
              </a:ext>
            </a:extLst>
          </p:cNvPr>
          <p:cNvSpPr>
            <a:spLocks noGrp="1"/>
          </p:cNvSpPr>
          <p:nvPr>
            <p:ph type="title"/>
          </p:nvPr>
        </p:nvSpPr>
        <p:spPr/>
        <p:txBody>
          <a:bodyPr/>
          <a:lstStyle/>
          <a:p>
            <a:r>
              <a:rPr lang="en-US" sz="3600" b="1" i="0" u="none" strike="noStrike" baseline="0" dirty="0">
                <a:solidFill>
                  <a:srgbClr val="000000"/>
                </a:solidFill>
                <a:latin typeface="Century Gothic" panose="020B0502020202020204" pitchFamily="34" charset="0"/>
              </a:rPr>
              <a:t>The impact of COVID-19 on families and services</a:t>
            </a:r>
            <a:endParaRPr lang="en-GB" dirty="0"/>
          </a:p>
        </p:txBody>
      </p:sp>
      <p:sp>
        <p:nvSpPr>
          <p:cNvPr id="3" name="Content Placeholder 2">
            <a:extLst>
              <a:ext uri="{FF2B5EF4-FFF2-40B4-BE49-F238E27FC236}">
                <a16:creationId xmlns:a16="http://schemas.microsoft.com/office/drawing/2014/main" id="{027BA9B5-9663-4A93-8464-96F1287356B1}"/>
              </a:ext>
            </a:extLst>
          </p:cNvPr>
          <p:cNvSpPr>
            <a:spLocks noGrp="1"/>
          </p:cNvSpPr>
          <p:nvPr>
            <p:ph idx="1"/>
          </p:nvPr>
        </p:nvSpPr>
        <p:spPr>
          <a:xfrm>
            <a:off x="677334" y="2036191"/>
            <a:ext cx="8596668" cy="4581426"/>
          </a:xfrm>
        </p:spPr>
        <p:txBody>
          <a:bodyPr>
            <a:normAutofit lnSpcReduction="10000"/>
          </a:bodyPr>
          <a:lstStyle/>
          <a:p>
            <a:pPr marL="0" indent="0">
              <a:buNone/>
            </a:pPr>
            <a:r>
              <a:rPr lang="en-US" sz="2400" b="1" i="0" u="none" strike="noStrike" baseline="0" dirty="0">
                <a:solidFill>
                  <a:srgbClr val="000000"/>
                </a:solidFill>
                <a:latin typeface="Century Gothic" panose="020B0502020202020204" pitchFamily="34" charset="0"/>
              </a:rPr>
              <a:t>Impact of adaptations for COVID-safe practice </a:t>
            </a:r>
            <a:endParaRPr lang="en-US" sz="2400" b="0" i="0" u="none" strike="noStrike" baseline="0" dirty="0">
              <a:solidFill>
                <a:srgbClr val="000000"/>
              </a:solidFill>
              <a:latin typeface="Century Gothic" panose="020B0502020202020204" pitchFamily="34" charset="0"/>
            </a:endParaRPr>
          </a:p>
          <a:p>
            <a:pPr marL="0" indent="0">
              <a:buNone/>
            </a:pPr>
            <a:r>
              <a:rPr lang="en-US" sz="2400" b="1" i="0" u="none" strike="noStrike" baseline="0" dirty="0">
                <a:solidFill>
                  <a:srgbClr val="000000"/>
                </a:solidFill>
                <a:latin typeface="Century Gothic" panose="020B0502020202020204" pitchFamily="34" charset="0"/>
              </a:rPr>
              <a:t>Authorities put in place innovative arrangements for:</a:t>
            </a:r>
          </a:p>
          <a:p>
            <a:r>
              <a:rPr lang="en-US" sz="2400" b="1" i="0" u="none" strike="noStrike" baseline="0" dirty="0">
                <a:solidFill>
                  <a:srgbClr val="000000"/>
                </a:solidFill>
                <a:latin typeface="Century Gothic" panose="020B0502020202020204" pitchFamily="34" charset="0"/>
              </a:rPr>
              <a:t> ‘virtual’ home visits, </a:t>
            </a:r>
          </a:p>
          <a:p>
            <a:r>
              <a:rPr lang="en-US" sz="2400" b="1" i="0" u="none" strike="noStrike" baseline="0" dirty="0">
                <a:solidFill>
                  <a:srgbClr val="000000"/>
                </a:solidFill>
                <a:latin typeface="Century Gothic" panose="020B0502020202020204" pitchFamily="34" charset="0"/>
              </a:rPr>
              <a:t>supervision, </a:t>
            </a:r>
          </a:p>
          <a:p>
            <a:r>
              <a:rPr lang="en-US" sz="2400" b="1" i="0" u="none" strike="noStrike" baseline="0" dirty="0">
                <a:solidFill>
                  <a:srgbClr val="000000"/>
                </a:solidFill>
                <a:latin typeface="Century Gothic" panose="020B0502020202020204" pitchFamily="34" charset="0"/>
              </a:rPr>
              <a:t>and team meetings</a:t>
            </a:r>
            <a:r>
              <a:rPr lang="en-US" sz="2400" b="0" i="0" u="none" strike="noStrike" baseline="0" dirty="0">
                <a:solidFill>
                  <a:srgbClr val="000000"/>
                </a:solidFill>
                <a:latin typeface="Century Gothic" panose="020B0502020202020204" pitchFamily="34" charset="0"/>
              </a:rPr>
              <a:t>.</a:t>
            </a:r>
          </a:p>
          <a:p>
            <a:r>
              <a:rPr lang="en-US" sz="2400" b="0" i="0" u="none" strike="noStrike" baseline="0" dirty="0">
                <a:solidFill>
                  <a:srgbClr val="000000"/>
                </a:solidFill>
                <a:latin typeface="Century Gothic" panose="020B0502020202020204" pitchFamily="34" charset="0"/>
              </a:rPr>
              <a:t> </a:t>
            </a:r>
            <a:r>
              <a:rPr lang="en-US" sz="2400" b="1" i="0" u="none" strike="noStrike" baseline="0" dirty="0">
                <a:solidFill>
                  <a:srgbClr val="C00000"/>
                </a:solidFill>
                <a:latin typeface="Century Gothic" panose="020B0502020202020204" pitchFamily="34" charset="0"/>
              </a:rPr>
              <a:t>Face-to-face home visiting continued for priority cases</a:t>
            </a:r>
            <a:r>
              <a:rPr lang="en-US" sz="2400" b="0" i="0" u="none" strike="noStrike" baseline="0" dirty="0">
                <a:solidFill>
                  <a:srgbClr val="000000"/>
                </a:solidFill>
                <a:latin typeface="Century Gothic" panose="020B0502020202020204" pitchFamily="34" charset="0"/>
              </a:rPr>
              <a:t>. </a:t>
            </a:r>
          </a:p>
          <a:p>
            <a:pPr marL="0" indent="0">
              <a:buNone/>
            </a:pPr>
            <a:r>
              <a:rPr lang="en-US" sz="2400" b="0" i="0" u="none" strike="noStrike" baseline="0" dirty="0">
                <a:solidFill>
                  <a:srgbClr val="000000"/>
                </a:solidFill>
                <a:latin typeface="Century Gothic" panose="020B0502020202020204" pitchFamily="34" charset="0"/>
              </a:rPr>
              <a:t>Research evidence has highlighted opportunities for different and more effective engagement with vulnerable children and families as a result of these adaptive changes. </a:t>
            </a:r>
            <a:endParaRPr lang="en-GB" sz="2400" dirty="0"/>
          </a:p>
        </p:txBody>
      </p:sp>
    </p:spTree>
    <p:extLst>
      <p:ext uri="{BB962C8B-B14F-4D97-AF65-F5344CB8AC3E}">
        <p14:creationId xmlns:p14="http://schemas.microsoft.com/office/powerpoint/2010/main" val="3585367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ABBC9-BBC6-40FA-8C74-0F671AA3795F}"/>
              </a:ext>
            </a:extLst>
          </p:cNvPr>
          <p:cNvSpPr>
            <a:spLocks noGrp="1"/>
          </p:cNvSpPr>
          <p:nvPr>
            <p:ph type="title"/>
          </p:nvPr>
        </p:nvSpPr>
        <p:spPr/>
        <p:txBody>
          <a:bodyPr/>
          <a:lstStyle/>
          <a:p>
            <a:r>
              <a:rPr lang="en-GB" dirty="0"/>
              <a:t>Summary of Findings</a:t>
            </a:r>
          </a:p>
        </p:txBody>
      </p:sp>
      <p:sp>
        <p:nvSpPr>
          <p:cNvPr id="3" name="Content Placeholder 2">
            <a:extLst>
              <a:ext uri="{FF2B5EF4-FFF2-40B4-BE49-F238E27FC236}">
                <a16:creationId xmlns:a16="http://schemas.microsoft.com/office/drawing/2014/main" id="{025A4D66-F300-4039-A822-1FE2C0D177C6}"/>
              </a:ext>
            </a:extLst>
          </p:cNvPr>
          <p:cNvSpPr>
            <a:spLocks noGrp="1"/>
          </p:cNvSpPr>
          <p:nvPr>
            <p:ph idx="1"/>
          </p:nvPr>
        </p:nvSpPr>
        <p:spPr>
          <a:xfrm>
            <a:off x="677334" y="1461155"/>
            <a:ext cx="8596668" cy="4901938"/>
          </a:xfrm>
        </p:spPr>
        <p:txBody>
          <a:bodyPr>
            <a:normAutofit lnSpcReduction="10000"/>
          </a:bodyPr>
          <a:lstStyle/>
          <a:p>
            <a:pPr marL="0" indent="0">
              <a:buNone/>
            </a:pPr>
            <a:r>
              <a:rPr lang="en-GB" sz="2400" b="1" i="0" u="none" strike="noStrike" baseline="0" dirty="0">
                <a:solidFill>
                  <a:srgbClr val="000000"/>
                </a:solidFill>
                <a:latin typeface="Century Gothic" panose="020B0502020202020204" pitchFamily="34" charset="0"/>
              </a:rPr>
              <a:t>Practitioner working</a:t>
            </a:r>
            <a:endParaRPr lang="en-GB" sz="2400" b="0" i="0" u="none" strike="noStrike" baseline="0" dirty="0">
              <a:solidFill>
                <a:srgbClr val="000000"/>
              </a:solidFill>
              <a:latin typeface="Century Gothic" panose="020B0502020202020204" pitchFamily="34" charset="0"/>
            </a:endParaRPr>
          </a:p>
          <a:p>
            <a:pPr marL="0" indent="0">
              <a:buNone/>
            </a:pPr>
            <a:r>
              <a:rPr lang="en-US" sz="2400" b="0" i="0" u="none" strike="noStrike" baseline="0" dirty="0">
                <a:solidFill>
                  <a:srgbClr val="000000"/>
                </a:solidFill>
                <a:latin typeface="Century Gothic" panose="020B0502020202020204" pitchFamily="34" charset="0"/>
              </a:rPr>
              <a:t>There were good examples of Safeguarding Partnerships taking the learning from Rapid Reviews to make immediate changes in COVID-19 protocols for practitioners. For example, </a:t>
            </a:r>
          </a:p>
          <a:p>
            <a:r>
              <a:rPr lang="en-US" sz="2400" b="1" i="0" u="none" strike="noStrike" baseline="0" dirty="0">
                <a:solidFill>
                  <a:srgbClr val="000000"/>
                </a:solidFill>
                <a:latin typeface="Century Gothic" panose="020B0502020202020204" pitchFamily="34" charset="0"/>
              </a:rPr>
              <a:t>local authorities, </a:t>
            </a:r>
          </a:p>
          <a:p>
            <a:r>
              <a:rPr lang="en-US" sz="2400" b="1" i="0" u="none" strike="noStrike" baseline="0" dirty="0">
                <a:solidFill>
                  <a:srgbClr val="000000"/>
                </a:solidFill>
                <a:latin typeface="Century Gothic" panose="020B0502020202020204" pitchFamily="34" charset="0"/>
              </a:rPr>
              <a:t>working with Safeguarding Children Partnerships, </a:t>
            </a:r>
            <a:r>
              <a:rPr lang="en-US" sz="2400" b="0" i="0" u="none" strike="noStrike" baseline="0" dirty="0">
                <a:solidFill>
                  <a:srgbClr val="000000"/>
                </a:solidFill>
                <a:latin typeface="Century Gothic" panose="020B0502020202020204" pitchFamily="34" charset="0"/>
              </a:rPr>
              <a:t>established clear frameworks for risk assessment, identifying and sharing information about vulnerable children. </a:t>
            </a:r>
          </a:p>
          <a:p>
            <a:r>
              <a:rPr lang="en-US" sz="2400" b="0" i="0" u="none" strike="noStrike" baseline="0" dirty="0">
                <a:solidFill>
                  <a:srgbClr val="000000"/>
                </a:solidFill>
                <a:latin typeface="Century Gothic" panose="020B0502020202020204" pitchFamily="34" charset="0"/>
              </a:rPr>
              <a:t>Practitioners were also enabled to engage remotely with families and in working with one another. </a:t>
            </a:r>
            <a:endParaRPr lang="en-GB" sz="2400" dirty="0"/>
          </a:p>
        </p:txBody>
      </p:sp>
    </p:spTree>
    <p:extLst>
      <p:ext uri="{BB962C8B-B14F-4D97-AF65-F5344CB8AC3E}">
        <p14:creationId xmlns:p14="http://schemas.microsoft.com/office/powerpoint/2010/main" val="3627911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94EA9-BBE1-402D-9325-A5EB2114DE49}"/>
              </a:ext>
            </a:extLst>
          </p:cNvPr>
          <p:cNvSpPr>
            <a:spLocks noGrp="1"/>
          </p:cNvSpPr>
          <p:nvPr>
            <p:ph type="title"/>
          </p:nvPr>
        </p:nvSpPr>
        <p:spPr/>
        <p:txBody>
          <a:bodyPr/>
          <a:lstStyle/>
          <a:p>
            <a:r>
              <a:rPr lang="en-GB" dirty="0"/>
              <a:t>Summary of Findings</a:t>
            </a:r>
          </a:p>
        </p:txBody>
      </p:sp>
      <p:sp>
        <p:nvSpPr>
          <p:cNvPr id="3" name="Content Placeholder 2">
            <a:extLst>
              <a:ext uri="{FF2B5EF4-FFF2-40B4-BE49-F238E27FC236}">
                <a16:creationId xmlns:a16="http://schemas.microsoft.com/office/drawing/2014/main" id="{A6B2F6F0-94A4-4C53-8FAD-3C97321DBAFA}"/>
              </a:ext>
            </a:extLst>
          </p:cNvPr>
          <p:cNvSpPr>
            <a:spLocks noGrp="1"/>
          </p:cNvSpPr>
          <p:nvPr>
            <p:ph idx="1"/>
          </p:nvPr>
        </p:nvSpPr>
        <p:spPr>
          <a:xfrm>
            <a:off x="677334" y="1404594"/>
            <a:ext cx="8596668" cy="5099901"/>
          </a:xfrm>
        </p:spPr>
        <p:txBody>
          <a:bodyPr>
            <a:normAutofit fontScale="92500" lnSpcReduction="20000"/>
          </a:bodyPr>
          <a:lstStyle/>
          <a:p>
            <a:pPr marL="0" indent="0">
              <a:buNone/>
            </a:pPr>
            <a:r>
              <a:rPr lang="en-GB" sz="2600" b="1" i="0" u="none" strike="noStrike" baseline="0" dirty="0">
                <a:solidFill>
                  <a:srgbClr val="000000"/>
                </a:solidFill>
                <a:latin typeface="Century Gothic" panose="020B0502020202020204" pitchFamily="34" charset="0"/>
              </a:rPr>
              <a:t>Parental and family stressors :</a:t>
            </a:r>
          </a:p>
          <a:p>
            <a:pPr marL="0" indent="0">
              <a:buNone/>
            </a:pPr>
            <a:endParaRPr lang="en-GB" sz="2600" b="0" i="0" u="none" strike="noStrike" baseline="0" dirty="0">
              <a:solidFill>
                <a:srgbClr val="000000"/>
              </a:solidFill>
              <a:latin typeface="Century Gothic" panose="020B0502020202020204" pitchFamily="34" charset="0"/>
            </a:endParaRPr>
          </a:p>
          <a:p>
            <a:pPr marL="0" indent="0">
              <a:buNone/>
            </a:pPr>
            <a:r>
              <a:rPr lang="en-US" sz="2400" b="1" i="0" u="none" strike="noStrike" baseline="0" dirty="0">
                <a:solidFill>
                  <a:schemeClr val="accent2">
                    <a:lumMod val="75000"/>
                  </a:schemeClr>
                </a:solidFill>
                <a:latin typeface="Century Gothic" panose="020B0502020202020204" pitchFamily="34" charset="0"/>
              </a:rPr>
              <a:t>These were major factors across the full range of cases involving COVID-19. </a:t>
            </a:r>
          </a:p>
          <a:p>
            <a:r>
              <a:rPr lang="en-US" sz="2400" b="0" i="0" u="none" strike="noStrike" baseline="0" dirty="0">
                <a:solidFill>
                  <a:srgbClr val="000000"/>
                </a:solidFill>
                <a:latin typeface="Century Gothic" panose="020B0502020202020204" pitchFamily="34" charset="0"/>
              </a:rPr>
              <a:t>Increasing domestic violence and </a:t>
            </a:r>
          </a:p>
          <a:p>
            <a:r>
              <a:rPr lang="en-US" sz="2400" b="0" i="0" u="none" strike="noStrike" baseline="0" dirty="0">
                <a:solidFill>
                  <a:srgbClr val="000000"/>
                </a:solidFill>
                <a:latin typeface="Century Gothic" panose="020B0502020202020204" pitchFamily="34" charset="0"/>
              </a:rPr>
              <a:t>mental health concerns were key features across the Rapid Reviews. </a:t>
            </a:r>
          </a:p>
          <a:p>
            <a:r>
              <a:rPr lang="en-US" sz="2400" b="0" i="0" u="none" strike="noStrike" baseline="0" dirty="0">
                <a:solidFill>
                  <a:srgbClr val="000000"/>
                </a:solidFill>
                <a:latin typeface="Century Gothic" panose="020B0502020202020204" pitchFamily="34" charset="0"/>
              </a:rPr>
              <a:t>The lack of contact with extended family members during lockdown meant the loss of a key protective factor in some cases. </a:t>
            </a:r>
          </a:p>
          <a:p>
            <a:r>
              <a:rPr lang="en-US" sz="2400" b="0" i="0" u="none" strike="noStrike" baseline="0" dirty="0">
                <a:solidFill>
                  <a:srgbClr val="000000"/>
                </a:solidFill>
                <a:latin typeface="Century Gothic" panose="020B0502020202020204" pitchFamily="34" charset="0"/>
              </a:rPr>
              <a:t>In others, family dynamics changed where a new partner joined the household to avoid lockdown contact restrictions. </a:t>
            </a:r>
          </a:p>
          <a:p>
            <a:r>
              <a:rPr lang="en-US" sz="2400" b="0" i="0" u="none" strike="noStrike" baseline="0" dirty="0">
                <a:solidFill>
                  <a:srgbClr val="000000"/>
                </a:solidFill>
                <a:latin typeface="Century Gothic" panose="020B0502020202020204" pitchFamily="34" charset="0"/>
              </a:rPr>
              <a:t>Reviews highlighted pressures and tensions as a result of disrupted routines and overcrowding. </a:t>
            </a:r>
            <a:endParaRPr lang="en-GB" sz="2400" dirty="0"/>
          </a:p>
        </p:txBody>
      </p:sp>
    </p:spTree>
    <p:extLst>
      <p:ext uri="{BB962C8B-B14F-4D97-AF65-F5344CB8AC3E}">
        <p14:creationId xmlns:p14="http://schemas.microsoft.com/office/powerpoint/2010/main" val="3172160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917BF-38E1-4B89-BBC2-8D311C252F59}"/>
              </a:ext>
            </a:extLst>
          </p:cNvPr>
          <p:cNvSpPr>
            <a:spLocks noGrp="1"/>
          </p:cNvSpPr>
          <p:nvPr>
            <p:ph type="title"/>
          </p:nvPr>
        </p:nvSpPr>
        <p:spPr/>
        <p:txBody>
          <a:bodyPr/>
          <a:lstStyle/>
          <a:p>
            <a:r>
              <a:rPr lang="en-GB" dirty="0"/>
              <a:t>Summary of Findings</a:t>
            </a:r>
          </a:p>
        </p:txBody>
      </p:sp>
      <p:sp>
        <p:nvSpPr>
          <p:cNvPr id="3" name="Content Placeholder 2">
            <a:extLst>
              <a:ext uri="{FF2B5EF4-FFF2-40B4-BE49-F238E27FC236}">
                <a16:creationId xmlns:a16="http://schemas.microsoft.com/office/drawing/2014/main" id="{2C4D679B-CFED-4631-98AE-613EE4B2F118}"/>
              </a:ext>
            </a:extLst>
          </p:cNvPr>
          <p:cNvSpPr>
            <a:spLocks noGrp="1"/>
          </p:cNvSpPr>
          <p:nvPr>
            <p:ph idx="1"/>
          </p:nvPr>
        </p:nvSpPr>
        <p:spPr>
          <a:xfrm>
            <a:off x="677334" y="1432875"/>
            <a:ext cx="8596668" cy="5043340"/>
          </a:xfrm>
        </p:spPr>
        <p:txBody>
          <a:bodyPr>
            <a:normAutofit/>
          </a:bodyPr>
          <a:lstStyle/>
          <a:p>
            <a:pPr marL="0" indent="0">
              <a:buNone/>
            </a:pPr>
            <a:r>
              <a:rPr lang="en-US" sz="2400" b="1" i="0" u="none" strike="noStrike" baseline="0" dirty="0">
                <a:solidFill>
                  <a:srgbClr val="000000"/>
                </a:solidFill>
                <a:latin typeface="Century Gothic" panose="020B0502020202020204" pitchFamily="34" charset="0"/>
              </a:rPr>
              <a:t>Harm to babies under 12 months old</a:t>
            </a:r>
          </a:p>
          <a:p>
            <a:pPr marL="0" indent="0">
              <a:buNone/>
            </a:pPr>
            <a:r>
              <a:rPr lang="en-US" sz="2400" b="1" i="0" u="none" strike="noStrike" baseline="0" dirty="0">
                <a:solidFill>
                  <a:schemeClr val="accent2">
                    <a:lumMod val="75000"/>
                  </a:schemeClr>
                </a:solidFill>
                <a:latin typeface="Century Gothic" panose="020B0502020202020204" pitchFamily="34" charset="0"/>
              </a:rPr>
              <a:t>Babies under 12 months old continue to be the most prevalent group notified, and there were a high proportion of cases involving non-accidental injury and sudden unexpected infant death. </a:t>
            </a:r>
          </a:p>
          <a:p>
            <a:r>
              <a:rPr lang="en-US" sz="2400" i="0" u="none" strike="noStrike" baseline="0" dirty="0">
                <a:solidFill>
                  <a:srgbClr val="000000"/>
                </a:solidFill>
                <a:latin typeface="Century Gothic" panose="020B0502020202020204" pitchFamily="34" charset="0"/>
              </a:rPr>
              <a:t>In these cases, parental and family stressors were the most significant factor in escalating risk.</a:t>
            </a:r>
          </a:p>
          <a:p>
            <a:r>
              <a:rPr lang="en-US" sz="2400" i="0" u="none" strike="noStrike" baseline="0" dirty="0">
                <a:solidFill>
                  <a:srgbClr val="000000"/>
                </a:solidFill>
                <a:latin typeface="Century Gothic" panose="020B0502020202020204" pitchFamily="34" charset="0"/>
              </a:rPr>
              <a:t>In some of the cases, face-to-face visits had been replaced with telephone or video contact. </a:t>
            </a:r>
          </a:p>
          <a:p>
            <a:r>
              <a:rPr lang="en-US" sz="2400" i="0" u="none" strike="noStrike" baseline="0" dirty="0">
                <a:solidFill>
                  <a:srgbClr val="000000"/>
                </a:solidFill>
                <a:latin typeface="Century Gothic" panose="020B0502020202020204" pitchFamily="34" charset="0"/>
              </a:rPr>
              <a:t>It is important that families with newborns during lockdown have at least one face-to-face visit from a midwife and health visitor.</a:t>
            </a:r>
            <a:endParaRPr lang="en-GB" sz="2400" dirty="0"/>
          </a:p>
        </p:txBody>
      </p:sp>
    </p:spTree>
    <p:extLst>
      <p:ext uri="{BB962C8B-B14F-4D97-AF65-F5344CB8AC3E}">
        <p14:creationId xmlns:p14="http://schemas.microsoft.com/office/powerpoint/2010/main" val="2990096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5F8AE-E9A0-4DB9-A4EC-CCBF5A93CDF1}"/>
              </a:ext>
            </a:extLst>
          </p:cNvPr>
          <p:cNvSpPr>
            <a:spLocks noGrp="1"/>
          </p:cNvSpPr>
          <p:nvPr>
            <p:ph type="title"/>
          </p:nvPr>
        </p:nvSpPr>
        <p:spPr/>
        <p:txBody>
          <a:bodyPr/>
          <a:lstStyle/>
          <a:p>
            <a:r>
              <a:rPr lang="en-GB" dirty="0"/>
              <a:t>Summary of Findings</a:t>
            </a:r>
          </a:p>
        </p:txBody>
      </p:sp>
      <p:sp>
        <p:nvSpPr>
          <p:cNvPr id="3" name="Content Placeholder 2">
            <a:extLst>
              <a:ext uri="{FF2B5EF4-FFF2-40B4-BE49-F238E27FC236}">
                <a16:creationId xmlns:a16="http://schemas.microsoft.com/office/drawing/2014/main" id="{C4612BAD-7915-46D8-838E-12DD75C4AB08}"/>
              </a:ext>
            </a:extLst>
          </p:cNvPr>
          <p:cNvSpPr>
            <a:spLocks noGrp="1"/>
          </p:cNvSpPr>
          <p:nvPr>
            <p:ph idx="1"/>
          </p:nvPr>
        </p:nvSpPr>
        <p:spPr>
          <a:xfrm>
            <a:off x="677334" y="1461155"/>
            <a:ext cx="8596668" cy="4580207"/>
          </a:xfrm>
        </p:spPr>
        <p:txBody>
          <a:bodyPr>
            <a:normAutofit/>
          </a:bodyPr>
          <a:lstStyle/>
          <a:p>
            <a:pPr marL="0" indent="0">
              <a:buNone/>
            </a:pPr>
            <a:r>
              <a:rPr lang="en-GB" sz="2400" b="1" i="0" u="none" strike="noStrike" baseline="0" dirty="0">
                <a:solidFill>
                  <a:srgbClr val="000000"/>
                </a:solidFill>
                <a:latin typeface="Century Gothic" panose="020B0502020202020204" pitchFamily="34" charset="0"/>
              </a:rPr>
              <a:t>Young people’s mental health</a:t>
            </a:r>
            <a:endParaRPr lang="en-GB" sz="2400" i="0" u="none" strike="noStrike" baseline="0" dirty="0">
              <a:solidFill>
                <a:srgbClr val="000000"/>
              </a:solidFill>
              <a:latin typeface="Century Gothic" panose="020B0502020202020204" pitchFamily="34" charset="0"/>
            </a:endParaRPr>
          </a:p>
          <a:p>
            <a:r>
              <a:rPr lang="en-US" sz="2400" b="1" i="0" u="none" strike="noStrike" baseline="0" dirty="0">
                <a:solidFill>
                  <a:schemeClr val="accent2">
                    <a:lumMod val="75000"/>
                  </a:schemeClr>
                </a:solidFill>
                <a:latin typeface="Century Gothic" panose="020B0502020202020204" pitchFamily="34" charset="0"/>
              </a:rPr>
              <a:t>Being away from the support of friends, </a:t>
            </a:r>
          </a:p>
          <a:p>
            <a:pPr marL="0" indent="0">
              <a:buNone/>
            </a:pPr>
            <a:endParaRPr lang="en-US" sz="2400" b="1" i="0" u="none" strike="noStrike" baseline="0" dirty="0">
              <a:solidFill>
                <a:schemeClr val="accent2">
                  <a:lumMod val="75000"/>
                </a:schemeClr>
              </a:solidFill>
              <a:latin typeface="Century Gothic" panose="020B0502020202020204" pitchFamily="34" charset="0"/>
            </a:endParaRPr>
          </a:p>
          <a:p>
            <a:r>
              <a:rPr lang="en-US" sz="2400" b="1" i="0" u="none" strike="noStrike" baseline="0" dirty="0">
                <a:solidFill>
                  <a:schemeClr val="accent2">
                    <a:lumMod val="75000"/>
                  </a:schemeClr>
                </a:solidFill>
                <a:latin typeface="Century Gothic" panose="020B0502020202020204" pitchFamily="34" charset="0"/>
              </a:rPr>
              <a:t>trusted adults and school appeared to have a particular impact on children and young people’s mental health and was evident in all cases of suicide. </a:t>
            </a:r>
          </a:p>
          <a:p>
            <a:pPr marL="0" indent="0">
              <a:buNone/>
            </a:pPr>
            <a:endParaRPr lang="en-US" sz="2400" b="1" dirty="0">
              <a:solidFill>
                <a:schemeClr val="accent2">
                  <a:lumMod val="75000"/>
                </a:schemeClr>
              </a:solidFill>
              <a:latin typeface="Century Gothic" panose="020B0502020202020204" pitchFamily="34" charset="0"/>
            </a:endParaRPr>
          </a:p>
          <a:p>
            <a:r>
              <a:rPr lang="en-US" sz="2400" b="1" i="0" u="none" strike="noStrike" baseline="0" dirty="0">
                <a:solidFill>
                  <a:schemeClr val="accent2">
                    <a:lumMod val="75000"/>
                  </a:schemeClr>
                </a:solidFill>
                <a:latin typeface="Century Gothic" panose="020B0502020202020204" pitchFamily="34" charset="0"/>
              </a:rPr>
              <a:t>Reviews highlighted incidents of self-harm, exposure to sexual abuse and online bullying.</a:t>
            </a:r>
            <a:endParaRPr lang="en-GB" sz="2400" b="1" dirty="0">
              <a:solidFill>
                <a:schemeClr val="accent2">
                  <a:lumMod val="75000"/>
                </a:schemeClr>
              </a:solidFill>
            </a:endParaRPr>
          </a:p>
        </p:txBody>
      </p:sp>
    </p:spTree>
    <p:extLst>
      <p:ext uri="{BB962C8B-B14F-4D97-AF65-F5344CB8AC3E}">
        <p14:creationId xmlns:p14="http://schemas.microsoft.com/office/powerpoint/2010/main" val="8268615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78FBC-99EE-461C-AEF7-46C5EB4435FC}"/>
              </a:ext>
            </a:extLst>
          </p:cNvPr>
          <p:cNvSpPr>
            <a:spLocks noGrp="1"/>
          </p:cNvSpPr>
          <p:nvPr>
            <p:ph type="title"/>
          </p:nvPr>
        </p:nvSpPr>
        <p:spPr>
          <a:xfrm>
            <a:off x="677334" y="609600"/>
            <a:ext cx="8596668" cy="832701"/>
          </a:xfrm>
        </p:spPr>
        <p:txBody>
          <a:bodyPr>
            <a:normAutofit fontScale="90000"/>
          </a:bodyPr>
          <a:lstStyle/>
          <a:p>
            <a:r>
              <a:rPr lang="en-GB" b="1" dirty="0"/>
              <a:t>Summary of Findings </a:t>
            </a:r>
            <a:r>
              <a:rPr lang="en-GB" dirty="0"/>
              <a:t>(</a:t>
            </a:r>
            <a:r>
              <a:rPr lang="en-GB" sz="3600" b="1" i="0" u="none" strike="noStrike" baseline="0" dirty="0">
                <a:solidFill>
                  <a:srgbClr val="000000"/>
                </a:solidFill>
                <a:latin typeface="Century Gothic" panose="020B0502020202020204" pitchFamily="34" charset="0"/>
              </a:rPr>
              <a:t>School closures)</a:t>
            </a:r>
            <a:br>
              <a:rPr lang="en-GB" sz="3600" b="0" i="0" u="none" strike="noStrike" baseline="0" dirty="0">
                <a:solidFill>
                  <a:srgbClr val="000000"/>
                </a:solidFill>
                <a:latin typeface="Century Gothic" panose="020B0502020202020204" pitchFamily="34" charset="0"/>
              </a:rPr>
            </a:br>
            <a:endParaRPr lang="en-GB" dirty="0"/>
          </a:p>
        </p:txBody>
      </p:sp>
      <p:sp>
        <p:nvSpPr>
          <p:cNvPr id="3" name="Content Placeholder 2">
            <a:extLst>
              <a:ext uri="{FF2B5EF4-FFF2-40B4-BE49-F238E27FC236}">
                <a16:creationId xmlns:a16="http://schemas.microsoft.com/office/drawing/2014/main" id="{ABE5D3FA-4B94-4117-BD3A-A1C66934CDF4}"/>
              </a:ext>
            </a:extLst>
          </p:cNvPr>
          <p:cNvSpPr>
            <a:spLocks noGrp="1"/>
          </p:cNvSpPr>
          <p:nvPr>
            <p:ph idx="1"/>
          </p:nvPr>
        </p:nvSpPr>
        <p:spPr>
          <a:xfrm>
            <a:off x="677334" y="1442301"/>
            <a:ext cx="8596668" cy="4949072"/>
          </a:xfrm>
        </p:spPr>
        <p:txBody>
          <a:bodyPr>
            <a:normAutofit lnSpcReduction="10000"/>
          </a:bodyPr>
          <a:lstStyle/>
          <a:p>
            <a:pPr marL="0" indent="0">
              <a:buNone/>
            </a:pPr>
            <a:r>
              <a:rPr lang="en-US" sz="2200" b="1" i="0" u="none" strike="noStrike" baseline="0" dirty="0">
                <a:solidFill>
                  <a:schemeClr val="accent2">
                    <a:lumMod val="75000"/>
                  </a:schemeClr>
                </a:solidFill>
                <a:latin typeface="Century Gothic" panose="020B0502020202020204" pitchFamily="34" charset="0"/>
              </a:rPr>
              <a:t>Rapid Reviews provided mixed evidence of the impact of local authorities and schools in identifying and supporting vulnerable children and young people. </a:t>
            </a:r>
          </a:p>
          <a:p>
            <a:pPr marL="0" indent="0">
              <a:buNone/>
            </a:pPr>
            <a:r>
              <a:rPr lang="en-US" sz="2200" b="0" i="0" u="none" strike="noStrike" baseline="0" dirty="0">
                <a:solidFill>
                  <a:srgbClr val="000000"/>
                </a:solidFill>
                <a:latin typeface="Century Gothic" panose="020B0502020202020204" pitchFamily="34" charset="0"/>
              </a:rPr>
              <a:t>There were some good examples where schools had </a:t>
            </a:r>
          </a:p>
          <a:p>
            <a:r>
              <a:rPr lang="en-US" sz="2200" b="1" i="0" u="none" strike="noStrike" baseline="0" dirty="0">
                <a:solidFill>
                  <a:srgbClr val="000000"/>
                </a:solidFill>
                <a:latin typeface="Century Gothic" panose="020B0502020202020204" pitchFamily="34" charset="0"/>
              </a:rPr>
              <a:t>maintained contact, </a:t>
            </a:r>
          </a:p>
          <a:p>
            <a:r>
              <a:rPr lang="en-US" sz="2200" b="1" i="0" u="none" strike="noStrike" baseline="0" dirty="0">
                <a:solidFill>
                  <a:srgbClr val="000000"/>
                </a:solidFill>
                <a:latin typeface="Century Gothic" panose="020B0502020202020204" pitchFamily="34" charset="0"/>
              </a:rPr>
              <a:t>promoted study support and other activities, </a:t>
            </a:r>
          </a:p>
          <a:p>
            <a:r>
              <a:rPr lang="en-US" sz="2200" b="1" i="0" u="none" strike="noStrike" baseline="0" dirty="0">
                <a:solidFill>
                  <a:srgbClr val="000000"/>
                </a:solidFill>
                <a:latin typeface="Century Gothic" panose="020B0502020202020204" pitchFamily="34" charset="0"/>
              </a:rPr>
              <a:t>and adapted their approach in line with evolving national guidance and expectations. </a:t>
            </a:r>
          </a:p>
          <a:p>
            <a:pPr marL="0" indent="0">
              <a:buNone/>
            </a:pPr>
            <a:r>
              <a:rPr lang="en-US" sz="2200" b="1" i="0" u="none" strike="noStrike" baseline="0" dirty="0">
                <a:solidFill>
                  <a:schemeClr val="accent2">
                    <a:lumMod val="75000"/>
                  </a:schemeClr>
                </a:solidFill>
                <a:latin typeface="Century Gothic" panose="020B0502020202020204" pitchFamily="34" charset="0"/>
              </a:rPr>
              <a:t>However, many vulnerable children who were entitled to attend school were kept at home by parents fearing risk of COVID-19 infection. </a:t>
            </a:r>
          </a:p>
          <a:p>
            <a:pPr marL="0" indent="0">
              <a:buNone/>
            </a:pPr>
            <a:r>
              <a:rPr lang="en-US" sz="2200" b="1" i="0" u="none" strike="noStrike" baseline="0" dirty="0">
                <a:solidFill>
                  <a:schemeClr val="accent2">
                    <a:lumMod val="75000"/>
                  </a:schemeClr>
                </a:solidFill>
                <a:latin typeface="Century Gothic" panose="020B0502020202020204" pitchFamily="34" charset="0"/>
              </a:rPr>
              <a:t>This meant children lost structure and routine where parents’ capacity to provide home schooling was limited. </a:t>
            </a:r>
            <a:endParaRPr lang="en-GB" sz="2200" b="1" dirty="0">
              <a:solidFill>
                <a:schemeClr val="accent2">
                  <a:lumMod val="75000"/>
                </a:schemeClr>
              </a:solidFill>
            </a:endParaRPr>
          </a:p>
        </p:txBody>
      </p:sp>
    </p:spTree>
    <p:extLst>
      <p:ext uri="{BB962C8B-B14F-4D97-AF65-F5344CB8AC3E}">
        <p14:creationId xmlns:p14="http://schemas.microsoft.com/office/powerpoint/2010/main" val="3152465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0CC68-8D88-4CB9-92AE-6B629D1A6F4A}"/>
              </a:ext>
            </a:extLst>
          </p:cNvPr>
          <p:cNvSpPr>
            <a:spLocks noGrp="1"/>
          </p:cNvSpPr>
          <p:nvPr>
            <p:ph type="title"/>
          </p:nvPr>
        </p:nvSpPr>
        <p:spPr>
          <a:xfrm>
            <a:off x="677334" y="609600"/>
            <a:ext cx="8596668" cy="1077798"/>
          </a:xfrm>
        </p:spPr>
        <p:txBody>
          <a:bodyPr/>
          <a:lstStyle/>
          <a:p>
            <a:r>
              <a:rPr lang="en-GB" b="1" dirty="0"/>
              <a:t>Summary of Findings </a:t>
            </a:r>
            <a:r>
              <a:rPr lang="en-GB" dirty="0">
                <a:solidFill>
                  <a:schemeClr val="tx1"/>
                </a:solidFill>
              </a:rPr>
              <a:t>(School Closures)</a:t>
            </a:r>
          </a:p>
        </p:txBody>
      </p:sp>
      <p:sp>
        <p:nvSpPr>
          <p:cNvPr id="3" name="Content Placeholder 2">
            <a:extLst>
              <a:ext uri="{FF2B5EF4-FFF2-40B4-BE49-F238E27FC236}">
                <a16:creationId xmlns:a16="http://schemas.microsoft.com/office/drawing/2014/main" id="{F045D6AC-21C4-4966-A20D-E83CB333C58C}"/>
              </a:ext>
            </a:extLst>
          </p:cNvPr>
          <p:cNvSpPr>
            <a:spLocks noGrp="1"/>
          </p:cNvSpPr>
          <p:nvPr>
            <p:ph idx="1"/>
          </p:nvPr>
        </p:nvSpPr>
        <p:spPr>
          <a:xfrm>
            <a:off x="677334" y="1602557"/>
            <a:ext cx="8596668" cy="4713402"/>
          </a:xfrm>
        </p:spPr>
        <p:txBody>
          <a:bodyPr>
            <a:normAutofit lnSpcReduction="10000"/>
          </a:bodyPr>
          <a:lstStyle/>
          <a:p>
            <a:r>
              <a:rPr lang="en-US" sz="2400" b="0" i="0" u="none" strike="noStrike" baseline="0" dirty="0">
                <a:solidFill>
                  <a:srgbClr val="000000"/>
                </a:solidFill>
                <a:latin typeface="Century Gothic" panose="020B0502020202020204" pitchFamily="34" charset="0"/>
              </a:rPr>
              <a:t>Additionally, children at home full-time was an </a:t>
            </a:r>
            <a:r>
              <a:rPr lang="en-US" sz="2400" b="1" i="0" u="none" strike="noStrike" baseline="0" dirty="0">
                <a:solidFill>
                  <a:srgbClr val="000000"/>
                </a:solidFill>
                <a:latin typeface="Century Gothic" panose="020B0502020202020204" pitchFamily="34" charset="0"/>
              </a:rPr>
              <a:t>added pressure </a:t>
            </a:r>
            <a:r>
              <a:rPr lang="en-US" sz="2400" b="0" i="0" u="none" strike="noStrike" baseline="0" dirty="0">
                <a:solidFill>
                  <a:srgbClr val="000000"/>
                </a:solidFill>
                <a:latin typeface="Century Gothic" panose="020B0502020202020204" pitchFamily="34" charset="0"/>
              </a:rPr>
              <a:t>for the parents, </a:t>
            </a:r>
            <a:r>
              <a:rPr lang="en-US" sz="2400" b="1" i="0" u="none" strike="noStrike" baseline="0" dirty="0">
                <a:solidFill>
                  <a:srgbClr val="000000"/>
                </a:solidFill>
                <a:latin typeface="Century Gothic" panose="020B0502020202020204" pitchFamily="34" charset="0"/>
              </a:rPr>
              <a:t>particularly for </a:t>
            </a:r>
            <a:r>
              <a:rPr lang="en-US" sz="2400" b="1" i="0" u="none" strike="noStrike" baseline="0" dirty="0" err="1">
                <a:solidFill>
                  <a:srgbClr val="000000"/>
                </a:solidFill>
                <a:latin typeface="Century Gothic" panose="020B0502020202020204" pitchFamily="34" charset="0"/>
              </a:rPr>
              <a:t>carers</a:t>
            </a:r>
            <a:r>
              <a:rPr lang="en-US" sz="2400" b="0" i="0" u="none" strike="noStrike" baseline="0" dirty="0">
                <a:solidFill>
                  <a:srgbClr val="000000"/>
                </a:solidFill>
                <a:latin typeface="Century Gothic" panose="020B0502020202020204" pitchFamily="34" charset="0"/>
              </a:rPr>
              <a:t> with </a:t>
            </a:r>
            <a:r>
              <a:rPr lang="en-US" sz="2400" b="1" i="0" u="none" strike="noStrike" baseline="0" dirty="0">
                <a:solidFill>
                  <a:srgbClr val="000000"/>
                </a:solidFill>
                <a:latin typeface="Century Gothic" panose="020B0502020202020204" pitchFamily="34" charset="0"/>
              </a:rPr>
              <a:t>disabled children</a:t>
            </a:r>
            <a:r>
              <a:rPr lang="en-US" sz="2400" b="0" i="0" u="none" strike="noStrike" baseline="0" dirty="0">
                <a:solidFill>
                  <a:srgbClr val="000000"/>
                </a:solidFill>
                <a:latin typeface="Century Gothic" panose="020B0502020202020204" pitchFamily="34" charset="0"/>
              </a:rPr>
              <a:t>. </a:t>
            </a:r>
          </a:p>
          <a:p>
            <a:r>
              <a:rPr lang="en-US" sz="2400" b="0" i="0" u="none" strike="noStrike" baseline="0" dirty="0">
                <a:solidFill>
                  <a:srgbClr val="000000"/>
                </a:solidFill>
                <a:latin typeface="Century Gothic" panose="020B0502020202020204" pitchFamily="34" charset="0"/>
              </a:rPr>
              <a:t>School was not available as a source of support or as a trusted environment for children to disclose concerns; </a:t>
            </a:r>
            <a:r>
              <a:rPr lang="en-US" sz="2400" b="1" i="0" u="none" strike="noStrike" baseline="0" dirty="0">
                <a:solidFill>
                  <a:srgbClr val="000000"/>
                </a:solidFill>
                <a:latin typeface="Century Gothic" panose="020B0502020202020204" pitchFamily="34" charset="0"/>
              </a:rPr>
              <a:t>as a result, some vulnerable children remained ‘below the radar’. </a:t>
            </a:r>
          </a:p>
          <a:p>
            <a:r>
              <a:rPr lang="en-US" sz="2400" b="0" i="0" u="none" strike="noStrike" baseline="0" dirty="0">
                <a:solidFill>
                  <a:srgbClr val="000000"/>
                </a:solidFill>
                <a:latin typeface="Century Gothic" panose="020B0502020202020204" pitchFamily="34" charset="0"/>
              </a:rPr>
              <a:t>In any future lockdown period, it is essential that schools remain open for all children, with clear messaging for parents about COVID-safe learning environments, and expectations of normal attendance.</a:t>
            </a:r>
            <a:endParaRPr lang="en-GB" sz="2400" dirty="0"/>
          </a:p>
        </p:txBody>
      </p:sp>
    </p:spTree>
    <p:extLst>
      <p:ext uri="{BB962C8B-B14F-4D97-AF65-F5344CB8AC3E}">
        <p14:creationId xmlns:p14="http://schemas.microsoft.com/office/powerpoint/2010/main" val="6927888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5B014-F41A-4508-9922-7DC8893816D6}"/>
              </a:ext>
            </a:extLst>
          </p:cNvPr>
          <p:cNvSpPr>
            <a:spLocks noGrp="1"/>
          </p:cNvSpPr>
          <p:nvPr>
            <p:ph type="title"/>
          </p:nvPr>
        </p:nvSpPr>
        <p:spPr/>
        <p:txBody>
          <a:bodyPr>
            <a:normAutofit fontScale="90000"/>
          </a:bodyPr>
          <a:lstStyle/>
          <a:p>
            <a:r>
              <a:rPr lang="en-GB" b="1" dirty="0"/>
              <a:t>Summary of Findings </a:t>
            </a:r>
            <a:r>
              <a:rPr lang="en-GB" sz="3100" dirty="0"/>
              <a:t>(</a:t>
            </a:r>
            <a:r>
              <a:rPr lang="en-GB" sz="3100" b="1" i="0" u="none" strike="noStrike" baseline="0" dirty="0">
                <a:solidFill>
                  <a:srgbClr val="000000"/>
                </a:solidFill>
                <a:latin typeface="Century Gothic" panose="020B0502020202020204" pitchFamily="34" charset="0"/>
              </a:rPr>
              <a:t>Adaptations for COVID-safe practice )</a:t>
            </a:r>
            <a:br>
              <a:rPr lang="en-GB" sz="3600" b="0" i="0" u="none" strike="noStrike" baseline="0" dirty="0">
                <a:solidFill>
                  <a:srgbClr val="000000"/>
                </a:solidFill>
                <a:latin typeface="Century Gothic" panose="020B0502020202020204" pitchFamily="34" charset="0"/>
              </a:rPr>
            </a:br>
            <a:endParaRPr lang="en-GB" dirty="0"/>
          </a:p>
        </p:txBody>
      </p:sp>
      <p:sp>
        <p:nvSpPr>
          <p:cNvPr id="3" name="Content Placeholder 2">
            <a:extLst>
              <a:ext uri="{FF2B5EF4-FFF2-40B4-BE49-F238E27FC236}">
                <a16:creationId xmlns:a16="http://schemas.microsoft.com/office/drawing/2014/main" id="{CC5C75BA-AF1D-4E85-A6FB-1598A3C88C9F}"/>
              </a:ext>
            </a:extLst>
          </p:cNvPr>
          <p:cNvSpPr>
            <a:spLocks noGrp="1"/>
          </p:cNvSpPr>
          <p:nvPr>
            <p:ph idx="1"/>
          </p:nvPr>
        </p:nvSpPr>
        <p:spPr>
          <a:xfrm>
            <a:off x="677334" y="1706251"/>
            <a:ext cx="8596668" cy="4609707"/>
          </a:xfrm>
        </p:spPr>
        <p:txBody>
          <a:bodyPr>
            <a:normAutofit/>
          </a:bodyPr>
          <a:lstStyle/>
          <a:p>
            <a:pPr marL="0" indent="0">
              <a:buNone/>
            </a:pPr>
            <a:r>
              <a:rPr lang="en-US" sz="2400" b="0" i="0" u="none" strike="noStrike" baseline="0" dirty="0">
                <a:solidFill>
                  <a:srgbClr val="000000"/>
                </a:solidFill>
                <a:latin typeface="Century Gothic" panose="020B0502020202020204" pitchFamily="34" charset="0"/>
              </a:rPr>
              <a:t>Adapting practice was an important factor across the full range of cases involving COVID-19. Typically, this related to circumstances :</a:t>
            </a:r>
          </a:p>
          <a:p>
            <a:r>
              <a:rPr lang="en-US" sz="2400" b="1" i="0" u="none" strike="noStrike" baseline="0" dirty="0">
                <a:solidFill>
                  <a:schemeClr val="accent2">
                    <a:lumMod val="75000"/>
                  </a:schemeClr>
                </a:solidFill>
                <a:latin typeface="Century Gothic" panose="020B0502020202020204" pitchFamily="34" charset="0"/>
              </a:rPr>
              <a:t>where face-to-face home visits or booked appointments were replaced by telephone contacts or virtual visits. </a:t>
            </a:r>
          </a:p>
          <a:p>
            <a:r>
              <a:rPr lang="en-US" sz="2400" b="1" i="0" u="none" strike="noStrike" baseline="0" dirty="0">
                <a:solidFill>
                  <a:schemeClr val="accent2">
                    <a:lumMod val="75000"/>
                  </a:schemeClr>
                </a:solidFill>
                <a:latin typeface="Century Gothic" panose="020B0502020202020204" pitchFamily="34" charset="0"/>
              </a:rPr>
              <a:t>However, service closures, deferred appointments and delays in decision-making were also evident. </a:t>
            </a:r>
          </a:p>
          <a:p>
            <a:r>
              <a:rPr lang="en-US" sz="2400" b="1" i="0" u="none" strike="noStrike" baseline="0" dirty="0">
                <a:solidFill>
                  <a:schemeClr val="accent2">
                    <a:lumMod val="75000"/>
                  </a:schemeClr>
                </a:solidFill>
                <a:latin typeface="Century Gothic" panose="020B0502020202020204" pitchFamily="34" charset="0"/>
              </a:rPr>
              <a:t>On occasion, visits were delayed or cancelled owing to a lack of Personal Protective Equipment (PPE). </a:t>
            </a:r>
            <a:endParaRPr lang="en-GB" sz="2400" b="1" dirty="0">
              <a:solidFill>
                <a:schemeClr val="accent2">
                  <a:lumMod val="75000"/>
                </a:schemeClr>
              </a:solidFill>
            </a:endParaRPr>
          </a:p>
        </p:txBody>
      </p:sp>
    </p:spTree>
    <p:extLst>
      <p:ext uri="{BB962C8B-B14F-4D97-AF65-F5344CB8AC3E}">
        <p14:creationId xmlns:p14="http://schemas.microsoft.com/office/powerpoint/2010/main" val="2434338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8849F-D6CA-4A57-9789-33647D03DA2E}"/>
              </a:ext>
            </a:extLst>
          </p:cNvPr>
          <p:cNvSpPr>
            <a:spLocks noGrp="1"/>
          </p:cNvSpPr>
          <p:nvPr>
            <p:ph type="title"/>
          </p:nvPr>
        </p:nvSpPr>
        <p:spPr/>
        <p:txBody>
          <a:bodyPr>
            <a:normAutofit fontScale="90000"/>
          </a:bodyPr>
          <a:lstStyle/>
          <a:p>
            <a:r>
              <a:rPr lang="en-GB" dirty="0"/>
              <a:t>Summary of Findings</a:t>
            </a:r>
            <a:br>
              <a:rPr lang="en-GB" dirty="0"/>
            </a:br>
            <a:r>
              <a:rPr lang="en-GB" sz="3600" b="1" i="0" u="none" strike="noStrike" baseline="0" dirty="0">
                <a:solidFill>
                  <a:srgbClr val="000000"/>
                </a:solidFill>
                <a:latin typeface="Century Gothic" panose="020B0502020202020204" pitchFamily="34" charset="0"/>
              </a:rPr>
              <a:t>Adaptations for COVID-safe practice </a:t>
            </a:r>
            <a:br>
              <a:rPr lang="en-GB" sz="3600" b="0" i="0" u="none" strike="noStrike" baseline="0" dirty="0">
                <a:solidFill>
                  <a:srgbClr val="000000"/>
                </a:solidFill>
                <a:latin typeface="Century Gothic" panose="020B0502020202020204" pitchFamily="34" charset="0"/>
              </a:rPr>
            </a:br>
            <a:endParaRPr lang="en-GB" dirty="0"/>
          </a:p>
        </p:txBody>
      </p:sp>
      <p:sp>
        <p:nvSpPr>
          <p:cNvPr id="3" name="Content Placeholder 2">
            <a:extLst>
              <a:ext uri="{FF2B5EF4-FFF2-40B4-BE49-F238E27FC236}">
                <a16:creationId xmlns:a16="http://schemas.microsoft.com/office/drawing/2014/main" id="{429547DC-DDEF-4EB4-A399-6BD91948DC70}"/>
              </a:ext>
            </a:extLst>
          </p:cNvPr>
          <p:cNvSpPr>
            <a:spLocks noGrp="1"/>
          </p:cNvSpPr>
          <p:nvPr>
            <p:ph idx="1"/>
          </p:nvPr>
        </p:nvSpPr>
        <p:spPr>
          <a:xfrm>
            <a:off x="677334" y="1800520"/>
            <a:ext cx="8596668" cy="4666267"/>
          </a:xfrm>
        </p:spPr>
        <p:txBody>
          <a:bodyPr>
            <a:normAutofit/>
          </a:bodyPr>
          <a:lstStyle/>
          <a:p>
            <a:pPr marL="0" indent="0">
              <a:buNone/>
            </a:pPr>
            <a:r>
              <a:rPr lang="en-US" sz="2400" b="0" i="0" u="none" strike="noStrike" baseline="0" dirty="0">
                <a:solidFill>
                  <a:srgbClr val="000000"/>
                </a:solidFill>
                <a:latin typeface="Century Gothic" panose="020B0502020202020204" pitchFamily="34" charset="0"/>
              </a:rPr>
              <a:t>Rapid Reviews highlighted examples of the effective use of ‘virtual home visits’ by video link. </a:t>
            </a:r>
          </a:p>
          <a:p>
            <a:pPr marL="0" indent="0">
              <a:buNone/>
            </a:pPr>
            <a:r>
              <a:rPr lang="en-US" sz="2400" b="0" i="0" u="none" strike="noStrike" baseline="0" dirty="0">
                <a:solidFill>
                  <a:srgbClr val="000000"/>
                </a:solidFill>
                <a:latin typeface="Century Gothic" panose="020B0502020202020204" pitchFamily="34" charset="0"/>
              </a:rPr>
              <a:t>Where these worked well:</a:t>
            </a:r>
          </a:p>
          <a:p>
            <a:r>
              <a:rPr lang="en-US" sz="2400" b="1" i="0" u="none" strike="noStrike" baseline="0" dirty="0">
                <a:solidFill>
                  <a:schemeClr val="accent2">
                    <a:lumMod val="75000"/>
                  </a:schemeClr>
                </a:solidFill>
                <a:latin typeface="Century Gothic" panose="020B0502020202020204" pitchFamily="34" charset="0"/>
              </a:rPr>
              <a:t>practitioners were able to observe children and adult-child interaction, </a:t>
            </a:r>
          </a:p>
          <a:p>
            <a:r>
              <a:rPr lang="en-US" sz="2400" b="1" i="0" u="none" strike="noStrike" baseline="0" dirty="0">
                <a:solidFill>
                  <a:schemeClr val="accent2">
                    <a:lumMod val="75000"/>
                  </a:schemeClr>
                </a:solidFill>
                <a:latin typeface="Century Gothic" panose="020B0502020202020204" pitchFamily="34" charset="0"/>
              </a:rPr>
              <a:t>assess the home environment, </a:t>
            </a:r>
          </a:p>
          <a:p>
            <a:r>
              <a:rPr lang="en-US" sz="2400" b="1" i="0" u="none" strike="noStrike" baseline="0" dirty="0">
                <a:solidFill>
                  <a:schemeClr val="accent2">
                    <a:lumMod val="75000"/>
                  </a:schemeClr>
                </a:solidFill>
                <a:latin typeface="Century Gothic" panose="020B0502020202020204" pitchFamily="34" charset="0"/>
              </a:rPr>
              <a:t>and use focus questions to assess changing risk and need. </a:t>
            </a:r>
          </a:p>
        </p:txBody>
      </p:sp>
    </p:spTree>
    <p:extLst>
      <p:ext uri="{BB962C8B-B14F-4D97-AF65-F5344CB8AC3E}">
        <p14:creationId xmlns:p14="http://schemas.microsoft.com/office/powerpoint/2010/main" val="28793821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B61BB-687C-41CA-BEC8-FE3EB949800D}"/>
              </a:ext>
            </a:extLst>
          </p:cNvPr>
          <p:cNvSpPr>
            <a:spLocks noGrp="1"/>
          </p:cNvSpPr>
          <p:nvPr>
            <p:ph type="title"/>
          </p:nvPr>
        </p:nvSpPr>
        <p:spPr/>
        <p:txBody>
          <a:bodyPr>
            <a:normAutofit/>
          </a:bodyPr>
          <a:lstStyle/>
          <a:p>
            <a:pPr algn="ctr"/>
            <a:r>
              <a:rPr lang="en-US" b="1" dirty="0">
                <a:solidFill>
                  <a:schemeClr val="accent2">
                    <a:lumMod val="75000"/>
                  </a:schemeClr>
                </a:solidFill>
                <a:latin typeface="Century Gothic" panose="020B0502020202020204" pitchFamily="34" charset="0"/>
              </a:rPr>
              <a:t>Going Forward </a:t>
            </a:r>
            <a:br>
              <a:rPr lang="en-US" b="1" dirty="0">
                <a:solidFill>
                  <a:srgbClr val="000000"/>
                </a:solidFill>
                <a:latin typeface="Century Gothic" panose="020B0502020202020204" pitchFamily="34" charset="0"/>
              </a:rPr>
            </a:br>
            <a:endParaRPr lang="en-GB" dirty="0"/>
          </a:p>
        </p:txBody>
      </p:sp>
      <p:sp>
        <p:nvSpPr>
          <p:cNvPr id="3" name="Content Placeholder 2">
            <a:extLst>
              <a:ext uri="{FF2B5EF4-FFF2-40B4-BE49-F238E27FC236}">
                <a16:creationId xmlns:a16="http://schemas.microsoft.com/office/drawing/2014/main" id="{977FE707-3934-4FFE-9776-BC6D58A0FDFD}"/>
              </a:ext>
            </a:extLst>
          </p:cNvPr>
          <p:cNvSpPr>
            <a:spLocks noGrp="1"/>
          </p:cNvSpPr>
          <p:nvPr>
            <p:ph idx="1"/>
          </p:nvPr>
        </p:nvSpPr>
        <p:spPr>
          <a:xfrm>
            <a:off x="677334" y="1668545"/>
            <a:ext cx="8596668" cy="4496586"/>
          </a:xfrm>
        </p:spPr>
        <p:txBody>
          <a:bodyPr>
            <a:normAutofit/>
          </a:bodyPr>
          <a:lstStyle/>
          <a:p>
            <a:r>
              <a:rPr lang="en-US" sz="3200" b="1" i="0" u="none" strike="noStrike" baseline="0" dirty="0">
                <a:solidFill>
                  <a:schemeClr val="accent4">
                    <a:lumMod val="75000"/>
                  </a:schemeClr>
                </a:solidFill>
                <a:latin typeface="Century Gothic" panose="020B0502020202020204" pitchFamily="34" charset="0"/>
              </a:rPr>
              <a:t>Practitioners would benefit from the development of practice guidance and best practice standards for virtual visits,</a:t>
            </a:r>
          </a:p>
          <a:p>
            <a:r>
              <a:rPr lang="en-US" sz="3200" b="1" i="0" u="none" strike="noStrike" baseline="0" dirty="0">
                <a:solidFill>
                  <a:schemeClr val="accent4">
                    <a:lumMod val="75000"/>
                  </a:schemeClr>
                </a:solidFill>
                <a:latin typeface="Century Gothic" panose="020B0502020202020204" pitchFamily="34" charset="0"/>
              </a:rPr>
              <a:t> Also, local authorities and partner agencies anticipate moves to a more blended approach to contact with children and families.</a:t>
            </a:r>
            <a:endParaRPr lang="en-GB" sz="3200" b="1" dirty="0">
              <a:solidFill>
                <a:schemeClr val="accent4">
                  <a:lumMod val="75000"/>
                </a:schemeClr>
              </a:solidFill>
            </a:endParaRPr>
          </a:p>
        </p:txBody>
      </p:sp>
    </p:spTree>
    <p:extLst>
      <p:ext uri="{BB962C8B-B14F-4D97-AF65-F5344CB8AC3E}">
        <p14:creationId xmlns:p14="http://schemas.microsoft.com/office/powerpoint/2010/main" val="4115962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AC439-CBD4-416F-A7D9-C01F275474D4}"/>
              </a:ext>
            </a:extLst>
          </p:cNvPr>
          <p:cNvSpPr>
            <a:spLocks noGrp="1"/>
          </p:cNvSpPr>
          <p:nvPr>
            <p:ph type="title"/>
          </p:nvPr>
        </p:nvSpPr>
        <p:spPr/>
        <p:txBody>
          <a:bodyPr>
            <a:normAutofit fontScale="90000"/>
          </a:bodyPr>
          <a:lstStyle/>
          <a:p>
            <a:r>
              <a:rPr lang="en-GB" b="0" i="0" dirty="0">
                <a:solidFill>
                  <a:srgbClr val="575757"/>
                </a:solidFill>
                <a:effectLst/>
                <a:latin typeface="inherit"/>
              </a:rPr>
              <a:t> </a:t>
            </a:r>
            <a:br>
              <a:rPr lang="en-GB" b="0" i="0" dirty="0">
                <a:solidFill>
                  <a:srgbClr val="575757"/>
                </a:solidFill>
                <a:effectLst/>
                <a:latin typeface="inherit"/>
              </a:rPr>
            </a:br>
            <a:r>
              <a:rPr lang="en-US" dirty="0"/>
              <a:t>SAFEGUARDING CHILDREN &amp; ADULTS </a:t>
            </a:r>
            <a:br>
              <a:rPr lang="en-US" dirty="0"/>
            </a:br>
            <a:br>
              <a:rPr lang="en-GB" dirty="0"/>
            </a:br>
            <a:endParaRPr lang="en-GB" dirty="0"/>
          </a:p>
        </p:txBody>
      </p:sp>
      <p:sp>
        <p:nvSpPr>
          <p:cNvPr id="3" name="Content Placeholder 2">
            <a:extLst>
              <a:ext uri="{FF2B5EF4-FFF2-40B4-BE49-F238E27FC236}">
                <a16:creationId xmlns:a16="http://schemas.microsoft.com/office/drawing/2014/main" id="{4B6D4BD0-E3DE-4564-BF3E-12CB7950A8CD}"/>
              </a:ext>
            </a:extLst>
          </p:cNvPr>
          <p:cNvSpPr>
            <a:spLocks noGrp="1"/>
          </p:cNvSpPr>
          <p:nvPr>
            <p:ph idx="1"/>
          </p:nvPr>
        </p:nvSpPr>
        <p:spPr>
          <a:xfrm>
            <a:off x="677334" y="1819373"/>
            <a:ext cx="8596668" cy="4732256"/>
          </a:xfrm>
        </p:spPr>
        <p:txBody>
          <a:bodyPr>
            <a:normAutofit/>
          </a:bodyPr>
          <a:lstStyle/>
          <a:p>
            <a:pPr algn="just"/>
            <a:r>
              <a:rPr lang="en-US" dirty="0"/>
              <a:t>Do you feel confident that your child and adult safeguarding arrangements are up to scratch? </a:t>
            </a:r>
          </a:p>
          <a:p>
            <a:pPr algn="just"/>
            <a:r>
              <a:rPr lang="en-US" dirty="0"/>
              <a:t>Have you been managing complex work with families and would like to talk it through in a reflective supportive space?</a:t>
            </a:r>
          </a:p>
          <a:p>
            <a:pPr marL="0" indent="0" algn="just">
              <a:buNone/>
            </a:pPr>
            <a:r>
              <a:rPr lang="en-US" b="1" dirty="0" err="1"/>
              <a:t>Ealing</a:t>
            </a:r>
            <a:r>
              <a:rPr lang="en-US" b="1" dirty="0"/>
              <a:t> and Hounslow CVS and provides support to organizations and you can book a 1 to 1 appointment with us to: </a:t>
            </a:r>
          </a:p>
          <a:p>
            <a:pPr algn="just"/>
            <a:r>
              <a:rPr lang="en-US" dirty="0"/>
              <a:t>review your safeguarding structures, policies, plans and dilemmas, </a:t>
            </a:r>
          </a:p>
          <a:p>
            <a:pPr algn="just"/>
            <a:r>
              <a:rPr lang="en-US" dirty="0"/>
              <a:t>have a reflective case discussion, considering the impact on staff and volunteers participating in safeguarding work.</a:t>
            </a:r>
          </a:p>
          <a:p>
            <a:pPr algn="just"/>
            <a:r>
              <a:rPr lang="en-US" dirty="0"/>
              <a:t>Book Free Safeguarding Training for your staff and Volunteers</a:t>
            </a:r>
          </a:p>
          <a:p>
            <a:pPr algn="just"/>
            <a:r>
              <a:rPr lang="en-US" dirty="0"/>
              <a:t>Attend our Quarterly Safeguarding Forum Next one is on 4</a:t>
            </a:r>
            <a:r>
              <a:rPr lang="en-US" baseline="30000" dirty="0"/>
              <a:t>th</a:t>
            </a:r>
            <a:r>
              <a:rPr lang="en-US" dirty="0"/>
              <a:t> Feb 2021</a:t>
            </a:r>
          </a:p>
          <a:p>
            <a:pPr algn="just"/>
            <a:r>
              <a:rPr lang="en-US" dirty="0"/>
              <a:t>Your service users can attend our online safety training for parents</a:t>
            </a:r>
          </a:p>
          <a:p>
            <a:pPr algn="just"/>
            <a:endParaRPr lang="en-US" dirty="0"/>
          </a:p>
          <a:p>
            <a:pPr algn="just"/>
            <a:endParaRPr lang="en-US" dirty="0"/>
          </a:p>
          <a:p>
            <a:pPr marL="0" indent="0" algn="just">
              <a:buNone/>
            </a:pPr>
            <a:endParaRPr lang="en-US" dirty="0"/>
          </a:p>
          <a:p>
            <a:pPr marL="0" indent="0" algn="just">
              <a:buNone/>
            </a:pPr>
            <a:endParaRPr lang="en-US" dirty="0"/>
          </a:p>
          <a:p>
            <a:pPr marL="0" indent="0" algn="just">
              <a:buNone/>
            </a:pPr>
            <a:endParaRPr lang="en-GB" b="0" i="0" dirty="0">
              <a:solidFill>
                <a:srgbClr val="575757"/>
              </a:solidFill>
              <a:effectLst/>
              <a:latin typeface="arial" panose="020B0604020202020204" pitchFamily="34" charset="0"/>
            </a:endParaRPr>
          </a:p>
        </p:txBody>
      </p:sp>
    </p:spTree>
    <p:extLst>
      <p:ext uri="{BB962C8B-B14F-4D97-AF65-F5344CB8AC3E}">
        <p14:creationId xmlns:p14="http://schemas.microsoft.com/office/powerpoint/2010/main" val="29458563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90600"/>
          </a:xfrm>
        </p:spPr>
        <p:txBody>
          <a:bodyPr>
            <a:normAutofit/>
          </a:bodyPr>
          <a:lstStyle/>
          <a:p>
            <a:pPr algn="ctr"/>
            <a:r>
              <a:rPr lang="en-GB" sz="3200" b="1"/>
              <a:t>FURTHER SUPPORT</a:t>
            </a:r>
          </a:p>
        </p:txBody>
      </p:sp>
      <p:sp>
        <p:nvSpPr>
          <p:cNvPr id="3" name="Content Placeholder 2"/>
          <p:cNvSpPr>
            <a:spLocks noGrp="1"/>
          </p:cNvSpPr>
          <p:nvPr>
            <p:ph idx="1"/>
          </p:nvPr>
        </p:nvSpPr>
        <p:spPr>
          <a:xfrm>
            <a:off x="838200" y="1527048"/>
            <a:ext cx="8625840" cy="4649915"/>
          </a:xfrm>
        </p:spPr>
        <p:txBody>
          <a:bodyPr vert="horz" lIns="91440" tIns="45720" rIns="91440" bIns="45720" rtlCol="0" anchor="t">
            <a:normAutofit/>
          </a:bodyPr>
          <a:lstStyle/>
          <a:p>
            <a:endParaRPr lang="en-GB" b="1" dirty="0"/>
          </a:p>
          <a:p>
            <a:endParaRPr lang="en-GB" dirty="0">
              <a:latin typeface="Trebuchet MS" panose="020B0603020202020204"/>
              <a:ea typeface="+mn-lt"/>
              <a:cs typeface="Arial"/>
            </a:endParaRPr>
          </a:p>
          <a:p>
            <a:pPr marL="0" indent="0">
              <a:spcBef>
                <a:spcPct val="20000"/>
              </a:spcBef>
              <a:buNone/>
            </a:pPr>
            <a:r>
              <a:rPr lang="en-GB" sz="2800" b="1" dirty="0">
                <a:ea typeface="+mn-lt"/>
                <a:cs typeface="+mn-lt"/>
              </a:rPr>
              <a:t>Rozeena Vander Waal, Funding and Group Development Officer &amp; Safeguarding Lead</a:t>
            </a:r>
            <a:r>
              <a:rPr lang="en-GB" sz="2800" b="1" dirty="0">
                <a:solidFill>
                  <a:schemeClr val="accent3"/>
                </a:solidFill>
                <a:ea typeface="+mn-lt"/>
                <a:cs typeface="+mn-lt"/>
              </a:rPr>
              <a:t> : rozeena</a:t>
            </a:r>
            <a:r>
              <a:rPr lang="en-GB" sz="2800" b="1" dirty="0">
                <a:solidFill>
                  <a:srgbClr val="6EAC1C"/>
                </a:solidFill>
                <a:ea typeface="+mn-lt"/>
                <a:cs typeface="+mn-lt"/>
                <a:hlinkClick r:id="rId2">
                  <a:extLst>
                    <a:ext uri="{A12FA001-AC4F-418D-AE19-62706E023703}">
                      <ahyp:hlinkClr xmlns:ahyp="http://schemas.microsoft.com/office/drawing/2018/hyperlinkcolor" val="tx"/>
                    </a:ext>
                  </a:extLst>
                </a:hlinkClick>
              </a:rPr>
              <a:t>@</a:t>
            </a:r>
            <a:r>
              <a:rPr lang="en-GB" sz="2800" b="1" dirty="0">
                <a:solidFill>
                  <a:schemeClr val="accent3"/>
                </a:solidFill>
                <a:ea typeface="+mn-lt"/>
                <a:cs typeface="+mn-lt"/>
                <a:hlinkClick r:id="rId2">
                  <a:extLst>
                    <a:ext uri="{A12FA001-AC4F-418D-AE19-62706E023703}">
                      <ahyp:hlinkClr xmlns:ahyp="http://schemas.microsoft.com/office/drawing/2018/hyperlinkcolor" val="tx"/>
                    </a:ext>
                  </a:extLst>
                </a:hlinkClick>
              </a:rPr>
              <a:t>ehcvs.org.uk</a:t>
            </a:r>
            <a:r>
              <a:rPr lang="en-GB" sz="2800" b="1" dirty="0">
                <a:solidFill>
                  <a:schemeClr val="accent3"/>
                </a:solidFill>
                <a:ea typeface="+mn-lt"/>
                <a:cs typeface="+mn-lt"/>
              </a:rPr>
              <a:t> </a:t>
            </a:r>
            <a:endParaRPr lang="en-GB" sz="2800" b="1" dirty="0">
              <a:ea typeface="+mn-lt"/>
              <a:cs typeface="+mn-lt"/>
            </a:endParaRPr>
          </a:p>
          <a:p>
            <a:pPr marL="0" indent="0">
              <a:spcBef>
                <a:spcPct val="20000"/>
              </a:spcBef>
              <a:buNone/>
            </a:pPr>
            <a:r>
              <a:rPr lang="en-GB" sz="2800" b="1" dirty="0">
                <a:ea typeface="+mn-lt"/>
                <a:cs typeface="+mn-lt"/>
              </a:rPr>
              <a:t>Work Mobile Number: </a:t>
            </a:r>
            <a:r>
              <a:rPr lang="en-GB" sz="2400" b="1" dirty="0">
                <a:effectLst/>
                <a:latin typeface="Arial" panose="020B0604020202020204" pitchFamily="34" charset="0"/>
                <a:ea typeface="Times New Roman" panose="02020603050405020304" pitchFamily="18" charset="0"/>
              </a:rPr>
              <a:t>07869381301</a:t>
            </a:r>
            <a:endParaRPr lang="en-GB" sz="2800" b="1" dirty="0">
              <a:ea typeface="+mn-lt"/>
              <a:cs typeface="+mn-lt"/>
            </a:endParaRPr>
          </a:p>
          <a:p>
            <a:pPr marL="0" indent="0">
              <a:spcBef>
                <a:spcPct val="20000"/>
              </a:spcBef>
              <a:buNone/>
            </a:pPr>
            <a:r>
              <a:rPr lang="en-GB" sz="2800" b="1" dirty="0">
                <a:ea typeface="+mn-lt"/>
                <a:cs typeface="+mn-lt"/>
              </a:rPr>
              <a:t> Further support in 1-2-1 sessions is available</a:t>
            </a:r>
            <a:endParaRPr lang="en-US" sz="2800" b="1" dirty="0">
              <a:ea typeface="+mn-lt"/>
              <a:cs typeface="+mn-lt"/>
            </a:endParaRPr>
          </a:p>
          <a:p>
            <a:pPr marL="0" indent="0">
              <a:buNone/>
            </a:pPr>
            <a:endParaRPr lang="en-GB" sz="2000" dirty="0">
              <a:latin typeface="Trebuchet MS" panose="020B0603020202020204"/>
              <a:ea typeface="+mn-lt"/>
              <a:cs typeface="Arial"/>
            </a:endParaRPr>
          </a:p>
        </p:txBody>
      </p:sp>
    </p:spTree>
    <p:extLst>
      <p:ext uri="{BB962C8B-B14F-4D97-AF65-F5344CB8AC3E}">
        <p14:creationId xmlns:p14="http://schemas.microsoft.com/office/powerpoint/2010/main" val="3380781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AC439-CBD4-416F-A7D9-C01F275474D4}"/>
              </a:ext>
            </a:extLst>
          </p:cNvPr>
          <p:cNvSpPr>
            <a:spLocks noGrp="1"/>
          </p:cNvSpPr>
          <p:nvPr>
            <p:ph type="title"/>
          </p:nvPr>
        </p:nvSpPr>
        <p:spPr/>
        <p:txBody>
          <a:bodyPr>
            <a:normAutofit fontScale="90000"/>
          </a:bodyPr>
          <a:lstStyle/>
          <a:p>
            <a:br>
              <a:rPr lang="en-GB" b="0" i="0" dirty="0">
                <a:solidFill>
                  <a:srgbClr val="575757"/>
                </a:solidFill>
                <a:effectLst/>
                <a:latin typeface="inherit"/>
              </a:rPr>
            </a:br>
            <a:r>
              <a:rPr lang="en-US" b="1" i="0" dirty="0">
                <a:solidFill>
                  <a:srgbClr val="4D4D4D"/>
                </a:solidFill>
                <a:effectLst/>
                <a:latin typeface="Roboto"/>
              </a:rPr>
              <a:t>Corona Virus - updates and resources</a:t>
            </a:r>
            <a:br>
              <a:rPr lang="en-US" b="0" i="0" dirty="0">
                <a:solidFill>
                  <a:srgbClr val="4D4D4D"/>
                </a:solidFill>
                <a:effectLst/>
                <a:latin typeface="Roboto"/>
              </a:rPr>
            </a:br>
            <a:br>
              <a:rPr lang="en-GB" b="1" i="0" dirty="0">
                <a:solidFill>
                  <a:srgbClr val="000000"/>
                </a:solidFill>
                <a:effectLst/>
                <a:latin typeface="Arial" panose="020B0604020202020204" pitchFamily="34" charset="0"/>
              </a:rPr>
            </a:br>
            <a:br>
              <a:rPr lang="en-GB" b="0" i="0" dirty="0">
                <a:solidFill>
                  <a:srgbClr val="575757"/>
                </a:solidFill>
                <a:effectLst/>
                <a:latin typeface="inherit"/>
              </a:rPr>
            </a:br>
            <a:r>
              <a:rPr lang="en-GB" b="0" i="0" dirty="0">
                <a:solidFill>
                  <a:srgbClr val="575757"/>
                </a:solidFill>
                <a:effectLst/>
                <a:latin typeface="inherit"/>
              </a:rPr>
              <a:t> </a:t>
            </a:r>
            <a:br>
              <a:rPr lang="en-GB" b="0" i="0" dirty="0">
                <a:solidFill>
                  <a:srgbClr val="575757"/>
                </a:solidFill>
                <a:effectLst/>
                <a:latin typeface="inherit"/>
              </a:rPr>
            </a:br>
            <a:br>
              <a:rPr lang="en-GB" dirty="0"/>
            </a:br>
            <a:endParaRPr lang="en-GB" dirty="0"/>
          </a:p>
        </p:txBody>
      </p:sp>
      <p:sp>
        <p:nvSpPr>
          <p:cNvPr id="3" name="Content Placeholder 2">
            <a:extLst>
              <a:ext uri="{FF2B5EF4-FFF2-40B4-BE49-F238E27FC236}">
                <a16:creationId xmlns:a16="http://schemas.microsoft.com/office/drawing/2014/main" id="{4B6D4BD0-E3DE-4564-BF3E-12CB7950A8CD}"/>
              </a:ext>
            </a:extLst>
          </p:cNvPr>
          <p:cNvSpPr>
            <a:spLocks noGrp="1"/>
          </p:cNvSpPr>
          <p:nvPr>
            <p:ph idx="1"/>
          </p:nvPr>
        </p:nvSpPr>
        <p:spPr>
          <a:xfrm>
            <a:off x="677334" y="1640265"/>
            <a:ext cx="8596668" cy="4401098"/>
          </a:xfrm>
        </p:spPr>
        <p:txBody>
          <a:bodyPr>
            <a:normAutofit lnSpcReduction="10000"/>
          </a:bodyPr>
          <a:lstStyle/>
          <a:p>
            <a:pPr algn="l"/>
            <a:r>
              <a:rPr lang="en-US" sz="2400" b="0" i="0" dirty="0">
                <a:solidFill>
                  <a:srgbClr val="4D4D4D"/>
                </a:solidFill>
                <a:effectLst/>
                <a:latin typeface="Roboto"/>
              </a:rPr>
              <a:t>These are unusual times and government and public health guidelines on direct contact between people known as social distancing means that services have had to change how they do things. As the guidance changes so does the offer from services.</a:t>
            </a:r>
          </a:p>
          <a:p>
            <a:pPr algn="l"/>
            <a:r>
              <a:rPr lang="en-US" sz="2400" b="0" i="0" dirty="0">
                <a:solidFill>
                  <a:srgbClr val="4D4D4D"/>
                </a:solidFill>
                <a:effectLst/>
                <a:latin typeface="Roboto"/>
              </a:rPr>
              <a:t>Many services are beginning to expand their offer of support to families and young people. </a:t>
            </a:r>
          </a:p>
          <a:p>
            <a:pPr algn="l"/>
            <a:r>
              <a:rPr lang="en-US" sz="2400" b="0" i="0" dirty="0">
                <a:solidFill>
                  <a:srgbClr val="4D4D4D"/>
                </a:solidFill>
                <a:effectLst/>
                <a:latin typeface="Roboto"/>
              </a:rPr>
              <a:t>To help understand the ongoing changes a Corona virus e- Newsletter has been developed by EHCVS.</a:t>
            </a:r>
          </a:p>
          <a:p>
            <a:pPr marL="0" indent="0" algn="l">
              <a:buNone/>
            </a:pPr>
            <a:r>
              <a:rPr lang="en-US" sz="2400" b="1" dirty="0">
                <a:solidFill>
                  <a:schemeClr val="accent2">
                    <a:lumMod val="75000"/>
                  </a:schemeClr>
                </a:solidFill>
                <a:latin typeface="Roboto"/>
              </a:rPr>
              <a:t>If you wish to sign up to our e-news please sign up to this.</a:t>
            </a:r>
          </a:p>
          <a:p>
            <a:pPr marL="0" indent="0" algn="just">
              <a:buNone/>
            </a:pPr>
            <a:endParaRPr lang="en-GB" b="0" i="0" dirty="0">
              <a:solidFill>
                <a:srgbClr val="575757"/>
              </a:solidFill>
              <a:effectLst/>
              <a:latin typeface="arial" panose="020B0604020202020204" pitchFamily="34" charset="0"/>
            </a:endParaRPr>
          </a:p>
        </p:txBody>
      </p:sp>
    </p:spTree>
    <p:extLst>
      <p:ext uri="{BB962C8B-B14F-4D97-AF65-F5344CB8AC3E}">
        <p14:creationId xmlns:p14="http://schemas.microsoft.com/office/powerpoint/2010/main" val="2875384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3A9DE-53A9-4196-8352-64F7FB2238DC}"/>
              </a:ext>
            </a:extLst>
          </p:cNvPr>
          <p:cNvSpPr>
            <a:spLocks noGrp="1"/>
          </p:cNvSpPr>
          <p:nvPr>
            <p:ph type="title"/>
          </p:nvPr>
        </p:nvSpPr>
        <p:spPr>
          <a:xfrm>
            <a:off x="677334" y="609600"/>
            <a:ext cx="8596668" cy="983530"/>
          </a:xfrm>
        </p:spPr>
        <p:txBody>
          <a:bodyPr>
            <a:normAutofit fontScale="90000"/>
          </a:bodyPr>
          <a:lstStyle/>
          <a:p>
            <a:r>
              <a:rPr lang="en-US" b="0" i="0" dirty="0">
                <a:solidFill>
                  <a:srgbClr val="2A2A2C"/>
                </a:solidFill>
                <a:effectLst/>
                <a:latin typeface="Roboto"/>
              </a:rPr>
              <a:t>How can I get help?</a:t>
            </a:r>
            <a:br>
              <a:rPr lang="en-US" b="0" i="0" dirty="0">
                <a:solidFill>
                  <a:srgbClr val="2A2A2C"/>
                </a:solidFill>
                <a:effectLst/>
                <a:latin typeface="Roboto"/>
              </a:rPr>
            </a:br>
            <a:endParaRPr lang="en-GB" dirty="0"/>
          </a:p>
        </p:txBody>
      </p:sp>
      <p:sp>
        <p:nvSpPr>
          <p:cNvPr id="3" name="Content Placeholder 2">
            <a:extLst>
              <a:ext uri="{FF2B5EF4-FFF2-40B4-BE49-F238E27FC236}">
                <a16:creationId xmlns:a16="http://schemas.microsoft.com/office/drawing/2014/main" id="{F0472DB8-B660-46A1-8D3D-D7B4698DCE88}"/>
              </a:ext>
            </a:extLst>
          </p:cNvPr>
          <p:cNvSpPr>
            <a:spLocks noGrp="1"/>
          </p:cNvSpPr>
          <p:nvPr>
            <p:ph idx="1"/>
          </p:nvPr>
        </p:nvSpPr>
        <p:spPr>
          <a:xfrm>
            <a:off x="677334" y="1668545"/>
            <a:ext cx="8596668" cy="4372818"/>
          </a:xfrm>
        </p:spPr>
        <p:txBody>
          <a:bodyPr>
            <a:normAutofit lnSpcReduction="10000"/>
          </a:bodyPr>
          <a:lstStyle/>
          <a:p>
            <a:pPr marL="0" indent="0" algn="l">
              <a:buNone/>
            </a:pPr>
            <a:r>
              <a:rPr lang="en-US" sz="2000" b="0" i="0" dirty="0">
                <a:solidFill>
                  <a:srgbClr val="000000"/>
                </a:solidFill>
                <a:effectLst/>
                <a:latin typeface="Roboto"/>
              </a:rPr>
              <a:t>If you are (or have been) the victim of abuse, or you suspect that someone is being abused, then it is important that you report it immediately.  You can:</a:t>
            </a:r>
          </a:p>
          <a:p>
            <a:pPr algn="l">
              <a:buFont typeface="Arial" panose="020B0604020202020204" pitchFamily="34" charset="0"/>
              <a:buChar char="•"/>
            </a:pPr>
            <a:r>
              <a:rPr lang="en-US" sz="2000" b="0" i="0" dirty="0">
                <a:solidFill>
                  <a:srgbClr val="000000"/>
                </a:solidFill>
                <a:effectLst/>
                <a:latin typeface="Roboto"/>
              </a:rPr>
              <a:t>tell a professional that you trust, or</a:t>
            </a:r>
          </a:p>
          <a:p>
            <a:pPr algn="l">
              <a:buFont typeface="Arial" panose="020B0604020202020204" pitchFamily="34" charset="0"/>
              <a:buChar char="•"/>
            </a:pPr>
            <a:r>
              <a:rPr lang="en-US" sz="2000" b="0" i="0" dirty="0">
                <a:solidFill>
                  <a:srgbClr val="000000"/>
                </a:solidFill>
                <a:effectLst/>
                <a:latin typeface="Roboto"/>
              </a:rPr>
              <a:t>Contact the social care advice and referral </a:t>
            </a:r>
            <a:r>
              <a:rPr lang="en-US" sz="2000" b="0" i="0" dirty="0" err="1">
                <a:solidFill>
                  <a:srgbClr val="000000"/>
                </a:solidFill>
                <a:effectLst/>
                <a:latin typeface="Roboto"/>
              </a:rPr>
              <a:t>centre</a:t>
            </a:r>
            <a:r>
              <a:rPr lang="en-US" sz="2000" b="0" i="0" dirty="0">
                <a:solidFill>
                  <a:srgbClr val="000000"/>
                </a:solidFill>
                <a:effectLst/>
                <a:latin typeface="Roboto"/>
              </a:rPr>
              <a:t> on:</a:t>
            </a:r>
            <a:br>
              <a:rPr lang="en-US" sz="2000" b="0" i="0" dirty="0">
                <a:solidFill>
                  <a:srgbClr val="000000"/>
                </a:solidFill>
                <a:effectLst/>
                <a:latin typeface="Roboto"/>
              </a:rPr>
            </a:br>
            <a:r>
              <a:rPr lang="en-US" sz="2000" b="0" i="0" dirty="0">
                <a:solidFill>
                  <a:srgbClr val="000000"/>
                </a:solidFill>
                <a:effectLst/>
                <a:latin typeface="Roboto"/>
              </a:rPr>
              <a:t>Phone (020) 8825 8000</a:t>
            </a:r>
            <a:br>
              <a:rPr lang="en-US" sz="2000" b="0" i="0" dirty="0">
                <a:solidFill>
                  <a:srgbClr val="000000"/>
                </a:solidFill>
                <a:effectLst/>
                <a:latin typeface="Roboto"/>
              </a:rPr>
            </a:br>
            <a:r>
              <a:rPr lang="en-US" sz="2000" b="0" i="0" dirty="0">
                <a:solidFill>
                  <a:srgbClr val="000000"/>
                </a:solidFill>
                <a:effectLst/>
                <a:latin typeface="Roboto"/>
              </a:rPr>
              <a:t>or email </a:t>
            </a:r>
            <a:r>
              <a:rPr lang="en-US" sz="2000" b="0" i="0" u="none" strike="noStrike" dirty="0" err="1">
                <a:solidFill>
                  <a:srgbClr val="1F64C0"/>
                </a:solidFill>
                <a:effectLst/>
                <a:latin typeface="Roboto"/>
                <a:hlinkClick r:id="rId2"/>
              </a:rPr>
              <a:t>sscallcentre@ealing,gov.uk</a:t>
            </a:r>
            <a:endParaRPr lang="en-US" sz="2000" b="0" i="0" dirty="0">
              <a:solidFill>
                <a:srgbClr val="000000"/>
              </a:solidFill>
              <a:effectLst/>
              <a:latin typeface="Roboto"/>
            </a:endParaRPr>
          </a:p>
          <a:p>
            <a:pPr algn="l">
              <a:buFont typeface="Arial" panose="020B0604020202020204" pitchFamily="34" charset="0"/>
              <a:buChar char="•"/>
            </a:pPr>
            <a:r>
              <a:rPr lang="en-US" sz="2000" b="0" i="0" dirty="0">
                <a:solidFill>
                  <a:srgbClr val="000000"/>
                </a:solidFill>
                <a:effectLst/>
                <a:latin typeface="Roboto"/>
              </a:rPr>
              <a:t>Contact the </a:t>
            </a:r>
            <a:r>
              <a:rPr lang="en-US" sz="2000" b="0" i="0" u="none" strike="noStrike" dirty="0">
                <a:solidFill>
                  <a:srgbClr val="1F64C0"/>
                </a:solidFill>
                <a:effectLst/>
                <a:latin typeface="Roboto"/>
                <a:hlinkClick r:id="rId3"/>
              </a:rPr>
              <a:t>emergency duty team</a:t>
            </a:r>
            <a:endParaRPr lang="en-US" sz="2000" b="0" i="0" dirty="0">
              <a:solidFill>
                <a:srgbClr val="000000"/>
              </a:solidFill>
              <a:effectLst/>
              <a:latin typeface="Roboto"/>
            </a:endParaRPr>
          </a:p>
          <a:p>
            <a:pPr marL="0" indent="0" algn="l">
              <a:buNone/>
            </a:pPr>
            <a:r>
              <a:rPr lang="en-US" sz="2000" b="0" i="0" dirty="0">
                <a:solidFill>
                  <a:srgbClr val="000000"/>
                </a:solidFill>
                <a:effectLst/>
                <a:latin typeface="Roboto"/>
              </a:rPr>
              <a:t>Social services will treat every reported incident of alleged abuse as urgent. If however, you feel it is an emergency, you should contact the police by calling 999. In most instances the information you give will be treated as confidential, but information will be shared with other professionals where necessary.</a:t>
            </a:r>
          </a:p>
          <a:p>
            <a:endParaRPr lang="en-GB" dirty="0"/>
          </a:p>
        </p:txBody>
      </p:sp>
    </p:spTree>
    <p:extLst>
      <p:ext uri="{BB962C8B-B14F-4D97-AF65-F5344CB8AC3E}">
        <p14:creationId xmlns:p14="http://schemas.microsoft.com/office/powerpoint/2010/main" val="1826733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EB39B-0227-4929-9344-B2A012E51025}"/>
              </a:ext>
            </a:extLst>
          </p:cNvPr>
          <p:cNvSpPr>
            <a:spLocks noGrp="1"/>
          </p:cNvSpPr>
          <p:nvPr>
            <p:ph type="title"/>
          </p:nvPr>
        </p:nvSpPr>
        <p:spPr>
          <a:xfrm>
            <a:off x="677334" y="609599"/>
            <a:ext cx="8596668" cy="5423555"/>
          </a:xfrm>
        </p:spPr>
        <p:txBody>
          <a:bodyPr>
            <a:normAutofit/>
          </a:bodyPr>
          <a:lstStyle/>
          <a:p>
            <a:r>
              <a:rPr lang="en-US" sz="6600" b="1" i="0" u="none" strike="noStrike" baseline="0" dirty="0">
                <a:solidFill>
                  <a:srgbClr val="000000"/>
                </a:solidFill>
                <a:latin typeface="Century Gothic" panose="020B0502020202020204" pitchFamily="34" charset="0"/>
              </a:rPr>
              <a:t>Supporting vulnerable children and families during COVID-19</a:t>
            </a:r>
            <a:endParaRPr lang="en-GB" sz="6600" dirty="0"/>
          </a:p>
        </p:txBody>
      </p:sp>
    </p:spTree>
    <p:extLst>
      <p:ext uri="{BB962C8B-B14F-4D97-AF65-F5344CB8AC3E}">
        <p14:creationId xmlns:p14="http://schemas.microsoft.com/office/powerpoint/2010/main" val="287447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290C853-5BBA-40B4-8030-1BD7E9076EFE}"/>
              </a:ext>
            </a:extLst>
          </p:cNvPr>
          <p:cNvPicPr>
            <a:picLocks noGrp="1" noChangeAspect="1"/>
          </p:cNvPicPr>
          <p:nvPr>
            <p:ph idx="1"/>
          </p:nvPr>
        </p:nvPicPr>
        <p:blipFill>
          <a:blip r:embed="rId2"/>
          <a:stretch>
            <a:fillRect/>
          </a:stretch>
        </p:blipFill>
        <p:spPr>
          <a:xfrm>
            <a:off x="1050588" y="175098"/>
            <a:ext cx="10885250" cy="6501352"/>
          </a:xfrm>
        </p:spPr>
      </p:pic>
    </p:spTree>
    <p:extLst>
      <p:ext uri="{BB962C8B-B14F-4D97-AF65-F5344CB8AC3E}">
        <p14:creationId xmlns:p14="http://schemas.microsoft.com/office/powerpoint/2010/main" val="3507513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A2243-9779-49F3-BA5D-0607F950F17A}"/>
              </a:ext>
            </a:extLst>
          </p:cNvPr>
          <p:cNvSpPr>
            <a:spLocks noGrp="1"/>
          </p:cNvSpPr>
          <p:nvPr>
            <p:ph type="title"/>
          </p:nvPr>
        </p:nvSpPr>
        <p:spPr/>
        <p:txBody>
          <a:bodyPr>
            <a:normAutofit fontScale="90000"/>
          </a:bodyPr>
          <a:lstStyle/>
          <a:p>
            <a:r>
              <a:rPr lang="en-US" sz="2800" b="1" i="0" u="none" strike="noStrike" baseline="0" dirty="0">
                <a:solidFill>
                  <a:srgbClr val="000000"/>
                </a:solidFill>
                <a:latin typeface="Century Gothic" panose="020B0502020202020204" pitchFamily="34" charset="0"/>
              </a:rPr>
              <a:t>The impact of COVID-19 on families and services – evidence from published commentary / stakeholder research</a:t>
            </a:r>
            <a:endParaRPr lang="en-GB" sz="4800" dirty="0"/>
          </a:p>
        </p:txBody>
      </p:sp>
      <p:sp>
        <p:nvSpPr>
          <p:cNvPr id="3" name="Content Placeholder 2">
            <a:extLst>
              <a:ext uri="{FF2B5EF4-FFF2-40B4-BE49-F238E27FC236}">
                <a16:creationId xmlns:a16="http://schemas.microsoft.com/office/drawing/2014/main" id="{F4DF23D8-812E-4CFE-8586-AAAF41EA8869}"/>
              </a:ext>
            </a:extLst>
          </p:cNvPr>
          <p:cNvSpPr>
            <a:spLocks noGrp="1"/>
          </p:cNvSpPr>
          <p:nvPr>
            <p:ph idx="1"/>
          </p:nvPr>
        </p:nvSpPr>
        <p:spPr/>
        <p:txBody>
          <a:bodyPr/>
          <a:lstStyle/>
          <a:p>
            <a:pPr marL="0" indent="0">
              <a:buNone/>
            </a:pPr>
            <a:r>
              <a:rPr lang="en-US" sz="2800" b="1" i="0" u="none" strike="noStrike" baseline="0" dirty="0">
                <a:solidFill>
                  <a:srgbClr val="000000"/>
                </a:solidFill>
                <a:latin typeface="Century Gothic" panose="020B0502020202020204" pitchFamily="34" charset="0"/>
              </a:rPr>
              <a:t>An increase in parent and family stressors </a:t>
            </a:r>
            <a:endParaRPr lang="en-US" sz="2800" b="0" i="0" u="none" strike="noStrike" baseline="0" dirty="0">
              <a:solidFill>
                <a:srgbClr val="000000"/>
              </a:solidFill>
              <a:latin typeface="Century Gothic" panose="020B0502020202020204" pitchFamily="34" charset="0"/>
            </a:endParaRPr>
          </a:p>
          <a:p>
            <a:pPr marL="0" indent="0">
              <a:buNone/>
            </a:pPr>
            <a:r>
              <a:rPr lang="en-US" sz="2800" b="0" i="0" u="none" strike="noStrike" baseline="0" dirty="0">
                <a:solidFill>
                  <a:srgbClr val="000000"/>
                </a:solidFill>
                <a:latin typeface="Century Gothic" panose="020B0502020202020204" pitchFamily="34" charset="0"/>
              </a:rPr>
              <a:t>There were increased pressures on families as a result of disrupted routines and behaviors; overcrowding; isolation from family support networks; and financial pressures. Tensions in family relationships resulted in an escalation in domestic violence.</a:t>
            </a:r>
          </a:p>
          <a:p>
            <a:pPr marL="0" indent="0">
              <a:buNone/>
            </a:pPr>
            <a:endParaRPr lang="en-GB" dirty="0"/>
          </a:p>
        </p:txBody>
      </p:sp>
    </p:spTree>
    <p:extLst>
      <p:ext uri="{BB962C8B-B14F-4D97-AF65-F5344CB8AC3E}">
        <p14:creationId xmlns:p14="http://schemas.microsoft.com/office/powerpoint/2010/main" val="235055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5FC4B-8F47-458C-9A89-35459D07C860}"/>
              </a:ext>
            </a:extLst>
          </p:cNvPr>
          <p:cNvSpPr>
            <a:spLocks noGrp="1"/>
          </p:cNvSpPr>
          <p:nvPr>
            <p:ph type="title"/>
          </p:nvPr>
        </p:nvSpPr>
        <p:spPr/>
        <p:txBody>
          <a:bodyPr/>
          <a:lstStyle/>
          <a:p>
            <a:r>
              <a:rPr lang="en-US" sz="3600" b="1" i="0" u="none" strike="noStrike" baseline="0" dirty="0">
                <a:solidFill>
                  <a:srgbClr val="000000"/>
                </a:solidFill>
                <a:latin typeface="Century Gothic" panose="020B0502020202020204" pitchFamily="34" charset="0"/>
              </a:rPr>
              <a:t>The impact of COVID-19 on families and services</a:t>
            </a:r>
            <a:endParaRPr lang="en-GB" dirty="0"/>
          </a:p>
        </p:txBody>
      </p:sp>
      <p:sp>
        <p:nvSpPr>
          <p:cNvPr id="3" name="Content Placeholder 2">
            <a:extLst>
              <a:ext uri="{FF2B5EF4-FFF2-40B4-BE49-F238E27FC236}">
                <a16:creationId xmlns:a16="http://schemas.microsoft.com/office/drawing/2014/main" id="{34F9A398-A371-4632-A9DE-382FBE4B62A9}"/>
              </a:ext>
            </a:extLst>
          </p:cNvPr>
          <p:cNvSpPr>
            <a:spLocks noGrp="1"/>
          </p:cNvSpPr>
          <p:nvPr>
            <p:ph idx="1"/>
          </p:nvPr>
        </p:nvSpPr>
        <p:spPr/>
        <p:txBody>
          <a:bodyPr>
            <a:normAutofit/>
          </a:bodyPr>
          <a:lstStyle/>
          <a:p>
            <a:pPr marL="0" indent="0">
              <a:buNone/>
            </a:pPr>
            <a:r>
              <a:rPr lang="en-US" sz="2400" b="1" i="0" u="none" strike="noStrike" baseline="0" dirty="0">
                <a:solidFill>
                  <a:srgbClr val="000000"/>
                </a:solidFill>
                <a:latin typeface="Century Gothic" panose="020B0502020202020204" pitchFamily="34" charset="0"/>
              </a:rPr>
              <a:t>Exacerbated vulnerabilities for children and young people </a:t>
            </a:r>
            <a:endParaRPr lang="en-US" sz="2400" b="0" i="0" u="none" strike="noStrike" baseline="0" dirty="0">
              <a:solidFill>
                <a:srgbClr val="000000"/>
              </a:solidFill>
              <a:latin typeface="Century Gothic" panose="020B0502020202020204" pitchFamily="34" charset="0"/>
            </a:endParaRPr>
          </a:p>
          <a:p>
            <a:pPr marL="0" indent="0">
              <a:buNone/>
            </a:pPr>
            <a:r>
              <a:rPr lang="en-US" sz="2400" b="0" i="0" u="none" strike="noStrike" baseline="0" dirty="0">
                <a:solidFill>
                  <a:srgbClr val="000000"/>
                </a:solidFill>
                <a:latin typeface="Century Gothic" panose="020B0502020202020204" pitchFamily="34" charset="0"/>
              </a:rPr>
              <a:t>An extended period out of school, away from friends and trusted adults outside the home, exacerbated children and young people’s vulnerabilities during the COVID-19 outbreak. There were concerns about ‘children below the radar’ who may have become vulnerable during lockdown and were not currently known to any service.</a:t>
            </a:r>
            <a:endParaRPr lang="en-GB" sz="2400" dirty="0"/>
          </a:p>
        </p:txBody>
      </p:sp>
    </p:spTree>
    <p:extLst>
      <p:ext uri="{BB962C8B-B14F-4D97-AF65-F5344CB8AC3E}">
        <p14:creationId xmlns:p14="http://schemas.microsoft.com/office/powerpoint/2010/main" val="2588783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4E716-3D47-4207-BC39-FF898115F46A}"/>
              </a:ext>
            </a:extLst>
          </p:cNvPr>
          <p:cNvSpPr>
            <a:spLocks noGrp="1"/>
          </p:cNvSpPr>
          <p:nvPr>
            <p:ph type="title"/>
          </p:nvPr>
        </p:nvSpPr>
        <p:spPr/>
        <p:txBody>
          <a:bodyPr/>
          <a:lstStyle/>
          <a:p>
            <a:r>
              <a:rPr lang="en-US" sz="3600" b="1" i="0" u="none" strike="noStrike" baseline="0" dirty="0">
                <a:solidFill>
                  <a:schemeClr val="accent2">
                    <a:lumMod val="75000"/>
                  </a:schemeClr>
                </a:solidFill>
                <a:latin typeface="Century Gothic" panose="020B0502020202020204" pitchFamily="34" charset="0"/>
              </a:rPr>
              <a:t>The impact of COVID-19 on families and services</a:t>
            </a:r>
            <a:endParaRPr lang="en-GB" dirty="0">
              <a:solidFill>
                <a:schemeClr val="accent2">
                  <a:lumMod val="75000"/>
                </a:schemeClr>
              </a:solidFill>
            </a:endParaRPr>
          </a:p>
        </p:txBody>
      </p:sp>
      <p:sp>
        <p:nvSpPr>
          <p:cNvPr id="3" name="Content Placeholder 2">
            <a:extLst>
              <a:ext uri="{FF2B5EF4-FFF2-40B4-BE49-F238E27FC236}">
                <a16:creationId xmlns:a16="http://schemas.microsoft.com/office/drawing/2014/main" id="{1A806245-F4E8-4BA2-8A15-FB7561C6F885}"/>
              </a:ext>
            </a:extLst>
          </p:cNvPr>
          <p:cNvSpPr>
            <a:spLocks noGrp="1"/>
          </p:cNvSpPr>
          <p:nvPr>
            <p:ph idx="1"/>
          </p:nvPr>
        </p:nvSpPr>
        <p:spPr>
          <a:xfrm>
            <a:off x="677334" y="1828799"/>
            <a:ext cx="8596668" cy="4826525"/>
          </a:xfrm>
        </p:spPr>
        <p:txBody>
          <a:bodyPr>
            <a:normAutofit lnSpcReduction="10000"/>
          </a:bodyPr>
          <a:lstStyle/>
          <a:p>
            <a:pPr marL="0" indent="0">
              <a:buNone/>
            </a:pPr>
            <a:r>
              <a:rPr lang="en-US" sz="2400" b="1" i="0" u="none" strike="noStrike" baseline="0" dirty="0">
                <a:solidFill>
                  <a:srgbClr val="000000"/>
                </a:solidFill>
                <a:latin typeface="Century Gothic" panose="020B0502020202020204" pitchFamily="34" charset="0"/>
              </a:rPr>
              <a:t>Impact of school closure: identification, contact with and support for vulnerable children and young people </a:t>
            </a:r>
            <a:endParaRPr lang="en-US" sz="2400" b="0" i="0" u="none" strike="noStrike" baseline="0" dirty="0">
              <a:solidFill>
                <a:srgbClr val="000000"/>
              </a:solidFill>
              <a:latin typeface="Century Gothic" panose="020B0502020202020204" pitchFamily="34" charset="0"/>
            </a:endParaRPr>
          </a:p>
          <a:p>
            <a:r>
              <a:rPr lang="en-US" sz="2400" b="0" i="0" u="none" strike="noStrike" baseline="0" dirty="0">
                <a:solidFill>
                  <a:srgbClr val="000000"/>
                </a:solidFill>
                <a:latin typeface="Century Gothic" panose="020B0502020202020204" pitchFamily="34" charset="0"/>
              </a:rPr>
              <a:t>Government guidance in March 2020 set out a </a:t>
            </a:r>
            <a:r>
              <a:rPr lang="en-US" sz="2400" b="1" i="0" u="none" strike="noStrike" baseline="0" dirty="0">
                <a:solidFill>
                  <a:srgbClr val="000000"/>
                </a:solidFill>
                <a:latin typeface="Century Gothic" panose="020B0502020202020204" pitchFamily="34" charset="0"/>
              </a:rPr>
              <a:t>framework for supporting vulnerable children and young people,</a:t>
            </a:r>
            <a:r>
              <a:rPr lang="en-US" sz="2400" b="0" i="0" u="none" strike="noStrike" baseline="0" dirty="0">
                <a:solidFill>
                  <a:srgbClr val="000000"/>
                </a:solidFill>
                <a:latin typeface="Century Gothic" panose="020B0502020202020204" pitchFamily="34" charset="0"/>
              </a:rPr>
              <a:t> </a:t>
            </a:r>
            <a:r>
              <a:rPr lang="en-US" sz="2400" b="1" i="0" u="none" strike="noStrike" baseline="0" dirty="0">
                <a:solidFill>
                  <a:srgbClr val="000000"/>
                </a:solidFill>
                <a:latin typeface="Century Gothic" panose="020B0502020202020204" pitchFamily="34" charset="0"/>
              </a:rPr>
              <a:t>with an expectation that they would continue to attend school. </a:t>
            </a:r>
          </a:p>
          <a:p>
            <a:r>
              <a:rPr lang="en-US" sz="2400" b="0" i="0" u="none" strike="noStrike" baseline="0" dirty="0">
                <a:solidFill>
                  <a:srgbClr val="000000"/>
                </a:solidFill>
                <a:latin typeface="Century Gothic" panose="020B0502020202020204" pitchFamily="34" charset="0"/>
              </a:rPr>
              <a:t>In practice, for a variety of reasons, </a:t>
            </a:r>
            <a:r>
              <a:rPr lang="en-US" sz="2400" b="1" i="0" u="none" strike="noStrike" baseline="0" dirty="0">
                <a:solidFill>
                  <a:srgbClr val="000000"/>
                </a:solidFill>
                <a:latin typeface="Century Gothic" panose="020B0502020202020204" pitchFamily="34" charset="0"/>
              </a:rPr>
              <a:t>school attendance by vulnerable pupils was very low). </a:t>
            </a:r>
            <a:endParaRPr lang="en-US" sz="2400" dirty="0">
              <a:solidFill>
                <a:srgbClr val="000000"/>
              </a:solidFill>
              <a:latin typeface="Century Gothic" panose="020B0502020202020204" pitchFamily="34" charset="0"/>
            </a:endParaRPr>
          </a:p>
          <a:p>
            <a:r>
              <a:rPr lang="en-US" sz="2400" b="0" i="0" u="none" strike="noStrike" baseline="0" dirty="0">
                <a:solidFill>
                  <a:srgbClr val="000000"/>
                </a:solidFill>
                <a:latin typeface="Century Gothic" panose="020B0502020202020204" pitchFamily="34" charset="0"/>
              </a:rPr>
              <a:t>During the early stages of the first lockdown Evidence suggests there were</a:t>
            </a:r>
            <a:r>
              <a:rPr lang="en-US" sz="2400" b="1" dirty="0">
                <a:solidFill>
                  <a:srgbClr val="000000"/>
                </a:solidFill>
                <a:latin typeface="Century Gothic" panose="020B0502020202020204" pitchFamily="34" charset="0"/>
              </a:rPr>
              <a:t> significant variations in the extent to which schools were in contact with and supporting vulnerable children and families</a:t>
            </a:r>
            <a:endParaRPr lang="en-GB" sz="2400" dirty="0"/>
          </a:p>
        </p:txBody>
      </p:sp>
    </p:spTree>
    <p:extLst>
      <p:ext uri="{BB962C8B-B14F-4D97-AF65-F5344CB8AC3E}">
        <p14:creationId xmlns:p14="http://schemas.microsoft.com/office/powerpoint/2010/main" val="3218507727"/>
      </p:ext>
    </p:extLst>
  </p:cSld>
  <p:clrMapOvr>
    <a:masterClrMapping/>
  </p:clrMapOvr>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694A2ED8A1C254AAF35E081F56B1FF4" ma:contentTypeVersion="7" ma:contentTypeDescription="Create a new document." ma:contentTypeScope="" ma:versionID="34c050542e67c0558ab00b69b04f7f34">
  <xsd:schema xmlns:xsd="http://www.w3.org/2001/XMLSchema" xmlns:xs="http://www.w3.org/2001/XMLSchema" xmlns:p="http://schemas.microsoft.com/office/2006/metadata/properties" xmlns:ns3="bf66ceab-919d-40e4-b6af-8074e09156e8" xmlns:ns4="e92c7597-592c-4987-a6c8-64ce07b16b36" targetNamespace="http://schemas.microsoft.com/office/2006/metadata/properties" ma:root="true" ma:fieldsID="074b7c6a1ce9a2bfb520248d4666ec38" ns3:_="" ns4:_="">
    <xsd:import namespace="bf66ceab-919d-40e4-b6af-8074e09156e8"/>
    <xsd:import namespace="e92c7597-592c-4987-a6c8-64ce07b16b36"/>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66ceab-919d-40e4-b6af-8074e09156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92c7597-592c-4987-a6c8-64ce07b16b3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41BEEF9-2BBB-4FFD-9059-1381AECA5BBF}">
  <ds:schemaRefs>
    <ds:schemaRef ds:uri="http://schemas.microsoft.com/sharepoint/v3/contenttype/forms"/>
  </ds:schemaRefs>
</ds:datastoreItem>
</file>

<file path=customXml/itemProps2.xml><?xml version="1.0" encoding="utf-8"?>
<ds:datastoreItem xmlns:ds="http://schemas.openxmlformats.org/officeDocument/2006/customXml" ds:itemID="{48CA9B00-34FF-4A2D-8124-5D7A30EAD5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66ceab-919d-40e4-b6af-8074e09156e8"/>
    <ds:schemaRef ds:uri="e92c7597-592c-4987-a6c8-64ce07b16b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9524638-83EB-4D54-951C-C8B4B9004DA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Facet</Template>
  <TotalTime>25186</TotalTime>
  <Words>1501</Words>
  <Application>Microsoft Office PowerPoint</Application>
  <PresentationFormat>Widescreen</PresentationFormat>
  <Paragraphs>109</Paragraphs>
  <Slides>20</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arial</vt:lpstr>
      <vt:lpstr>arial</vt:lpstr>
      <vt:lpstr>Arial Nova Light</vt:lpstr>
      <vt:lpstr>Calibri</vt:lpstr>
      <vt:lpstr>Century Gothic</vt:lpstr>
      <vt:lpstr>inherit</vt:lpstr>
      <vt:lpstr>Roboto</vt:lpstr>
      <vt:lpstr>Trebuchet MS</vt:lpstr>
      <vt:lpstr>Wingdings 3</vt:lpstr>
      <vt:lpstr>Facet</vt:lpstr>
      <vt:lpstr>PowerPoint Presentation</vt:lpstr>
      <vt:lpstr>  SAFEGUARDING CHILDREN &amp; ADULTS   </vt:lpstr>
      <vt:lpstr> Corona Virus - updates and resources      </vt:lpstr>
      <vt:lpstr>How can I get help? </vt:lpstr>
      <vt:lpstr>Supporting vulnerable children and families during COVID-19</vt:lpstr>
      <vt:lpstr>PowerPoint Presentation</vt:lpstr>
      <vt:lpstr>The impact of COVID-19 on families and services – evidence from published commentary / stakeholder research</vt:lpstr>
      <vt:lpstr>The impact of COVID-19 on families and services</vt:lpstr>
      <vt:lpstr>The impact of COVID-19 on families and services</vt:lpstr>
      <vt:lpstr>The impact of COVID-19 on families and services</vt:lpstr>
      <vt:lpstr>Summary of Findings</vt:lpstr>
      <vt:lpstr>Summary of Findings</vt:lpstr>
      <vt:lpstr>Summary of Findings</vt:lpstr>
      <vt:lpstr>Summary of Findings</vt:lpstr>
      <vt:lpstr>Summary of Findings (School closures) </vt:lpstr>
      <vt:lpstr>Summary of Findings (School Closures)</vt:lpstr>
      <vt:lpstr>Summary of Findings (Adaptations for COVID-safe practice ) </vt:lpstr>
      <vt:lpstr>Summary of Findings Adaptations for COVID-safe practice  </vt:lpstr>
      <vt:lpstr>Going Forward  </vt:lpstr>
      <vt:lpstr>FURTHER SUPPORT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Irfan Arif | EUSS</dc:creator>
  <cp:lastModifiedBy>Toby Cray</cp:lastModifiedBy>
  <cp:revision>283</cp:revision>
  <dcterms:created xsi:type="dcterms:W3CDTF">2020-03-06T12:46:02Z</dcterms:created>
  <dcterms:modified xsi:type="dcterms:W3CDTF">2021-01-29T13:34:16Z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0x0101006694A2ED8A1C254AAF35E081F56B1FF4</vt:lpwstr>
  </property>
</Properties>
</file>