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62"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FFCDF2-A874-4227-8FE8-85DFD4C49477}"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731951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FFCDF2-A874-4227-8FE8-85DFD4C49477}"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3633050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FFCDF2-A874-4227-8FE8-85DFD4C49477}"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91459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FFCDF2-A874-4227-8FE8-85DFD4C49477}"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407680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FCDF2-A874-4227-8FE8-85DFD4C49477}"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1687109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FFCDF2-A874-4227-8FE8-85DFD4C49477}"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1596682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FFCDF2-A874-4227-8FE8-85DFD4C49477}" type="datetimeFigureOut">
              <a:rPr lang="en-GB" smtClean="0"/>
              <a:t>04/12/2019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2176890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FFCDF2-A874-4227-8FE8-85DFD4C49477}" type="datetimeFigureOut">
              <a:rPr lang="en-GB" smtClean="0"/>
              <a:t>04/12/2019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443704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FCDF2-A874-4227-8FE8-85DFD4C49477}" type="datetimeFigureOut">
              <a:rPr lang="en-GB" smtClean="0"/>
              <a:t>04/12/2019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4195518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FFCDF2-A874-4227-8FE8-85DFD4C49477}"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2464316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FFCDF2-A874-4227-8FE8-85DFD4C49477}"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FA063D-EBC6-4ED3-A1F7-34E7373CA3D0}" type="slidenum">
              <a:rPr lang="en-GB" smtClean="0"/>
              <a:t>‹#›</a:t>
            </a:fld>
            <a:endParaRPr lang="en-GB"/>
          </a:p>
        </p:txBody>
      </p:sp>
    </p:spTree>
    <p:extLst>
      <p:ext uri="{BB962C8B-B14F-4D97-AF65-F5344CB8AC3E}">
        <p14:creationId xmlns:p14="http://schemas.microsoft.com/office/powerpoint/2010/main" val="623835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FCDF2-A874-4227-8FE8-85DFD4C49477}" type="datetimeFigureOut">
              <a:rPr lang="en-GB" smtClean="0"/>
              <a:t>04/12/2019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FA063D-EBC6-4ED3-A1F7-34E7373CA3D0}" type="slidenum">
              <a:rPr lang="en-GB" smtClean="0"/>
              <a:t>‹#›</a:t>
            </a:fld>
            <a:endParaRPr lang="en-GB"/>
          </a:p>
        </p:txBody>
      </p:sp>
    </p:spTree>
    <p:extLst>
      <p:ext uri="{BB962C8B-B14F-4D97-AF65-F5344CB8AC3E}">
        <p14:creationId xmlns:p14="http://schemas.microsoft.com/office/powerpoint/2010/main" val="96453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assets.publishing.service.gov.uk/government/uploads/system/uploads/attachment_data/file/795590/Flowchart_2_EU_Settlement_Scheme_Verify_your_identity.pdf" TargetMode="External"/><Relationship Id="rId3" Type="http://schemas.openxmlformats.org/officeDocument/2006/relationships/hyperlink" Target="https://assets.publishing.service.gov.uk/government/uploads/system/uploads/attachment_data/file/799887/EU_Settlement_Scheme_Community_leader_briefing_information.pdf" TargetMode="External"/><Relationship Id="rId7" Type="http://schemas.openxmlformats.org/officeDocument/2006/relationships/hyperlink" Target="https://assets.publishing.service.gov.uk/government/uploads/system/uploads/attachment_data/file/795588/Flowchart_1_EU_Settlement_Scheme_How_to_apply.PDF" TargetMode="External"/><Relationship Id="rId2" Type="http://schemas.openxmlformats.org/officeDocument/2006/relationships/hyperlink" Target="https://assets.publishing.service.gov.uk/government/uploads/system/uploads/attachment_data/file/799888/EU_Settlement_Scheme_Community_group_introduction.pdf" TargetMode="External"/><Relationship Id="rId1" Type="http://schemas.openxmlformats.org/officeDocument/2006/relationships/slideLayout" Target="../slideLayouts/slideLayout2.xml"/><Relationship Id="rId6" Type="http://schemas.openxmlformats.org/officeDocument/2006/relationships/hyperlink" Target="https://assets.publishing.service.gov.uk/government/uploads/system/uploads/attachment_data/file/795587/Factsheet_2_EU_Settlement_Scheme_Support_available.PDF" TargetMode="External"/><Relationship Id="rId5" Type="http://schemas.openxmlformats.org/officeDocument/2006/relationships/hyperlink" Target="https://assets.publishing.service.gov.uk/government/uploads/system/uploads/attachment_data/file/795585/Factsheet_1_Introduction_to_the_EU_Settlement_Scheme.pdf" TargetMode="External"/><Relationship Id="rId4" Type="http://schemas.openxmlformats.org/officeDocument/2006/relationships/hyperlink" Target="https://assets.publishing.service.gov.uk/government/uploads/system/uploads/attachment_data/file/795584/Community_leaflet_EU_Settlement_Scheme_Important_information.pdf" TargetMode="Externa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3553097"/>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9456" y="5360096"/>
            <a:ext cx="2062887" cy="912828"/>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89800" y="5759371"/>
            <a:ext cx="1817776" cy="520891"/>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21609" y="5745785"/>
            <a:ext cx="3125106" cy="399243"/>
          </a:xfrm>
          <a:prstGeom prst="rect">
            <a:avLst/>
          </a:prstGeom>
        </p:spPr>
      </p:pic>
      <p:pic>
        <p:nvPicPr>
          <p:cNvPr id="17" name="Picture 4" descr="Related image"/>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38909" b="31171"/>
          <a:stretch/>
        </p:blipFill>
        <p:spPr bwMode="auto">
          <a:xfrm>
            <a:off x="140364" y="5720159"/>
            <a:ext cx="3131635" cy="618399"/>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1330960" y="4102236"/>
            <a:ext cx="9530080" cy="646331"/>
          </a:xfrm>
          <a:prstGeom prst="rect">
            <a:avLst/>
          </a:prstGeom>
          <a:noFill/>
        </p:spPr>
        <p:txBody>
          <a:bodyPr wrap="square" rtlCol="0">
            <a:spAutoFit/>
          </a:bodyPr>
          <a:lstStyle/>
          <a:p>
            <a:pPr algn="ctr"/>
            <a:r>
              <a:rPr lang="en-GB" sz="3600" dirty="0" smtClean="0">
                <a:latin typeface="Arial Nova"/>
              </a:rPr>
              <a:t>HCN Annual Conference </a:t>
            </a:r>
            <a:endParaRPr lang="en-GB" sz="3600" dirty="0">
              <a:latin typeface="Arial Nova"/>
            </a:endParaRPr>
          </a:p>
        </p:txBody>
      </p:sp>
    </p:spTree>
    <p:extLst>
      <p:ext uri="{BB962C8B-B14F-4D97-AF65-F5344CB8AC3E}">
        <p14:creationId xmlns:p14="http://schemas.microsoft.com/office/powerpoint/2010/main" val="1048947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657" y="365125"/>
            <a:ext cx="10515600" cy="1325563"/>
          </a:xfrm>
        </p:spPr>
        <p:txBody>
          <a:bodyPr>
            <a:normAutofit/>
          </a:bodyPr>
          <a:lstStyle/>
          <a:p>
            <a:r>
              <a:rPr lang="en-GB" sz="3600" dirty="0" smtClean="0">
                <a:latin typeface="Arial Nova" panose="020B0504020202020204" pitchFamily="34" charset="0"/>
                <a:cs typeface="Arial" panose="020B0604020202020204" pitchFamily="34" charset="0"/>
              </a:rPr>
              <a:t>What is the EU Settlement Scheme?</a:t>
            </a:r>
            <a:endParaRPr lang="en-GB" sz="3600" dirty="0">
              <a:latin typeface="Arial Nova" panose="020B0504020202020204" pitchFamily="34" charset="0"/>
              <a:cs typeface="Arial" panose="020B0604020202020204" pitchFamily="34" charset="0"/>
            </a:endParaRPr>
          </a:p>
        </p:txBody>
      </p:sp>
      <p:sp>
        <p:nvSpPr>
          <p:cNvPr id="8" name="Content Placeholder 7"/>
          <p:cNvSpPr>
            <a:spLocks noGrp="1"/>
          </p:cNvSpPr>
          <p:nvPr>
            <p:ph idx="1"/>
          </p:nvPr>
        </p:nvSpPr>
        <p:spPr>
          <a:xfrm>
            <a:off x="794657" y="1690688"/>
            <a:ext cx="10798628" cy="4351338"/>
          </a:xfrm>
        </p:spPr>
        <p:txBody>
          <a:bodyPr>
            <a:noAutofit/>
          </a:bodyPr>
          <a:lstStyle/>
          <a:p>
            <a:pPr algn="just"/>
            <a:r>
              <a:rPr lang="en-US" sz="2400" dirty="0">
                <a:latin typeface="Arial" panose="020B0604020202020204" pitchFamily="34" charset="0"/>
                <a:cs typeface="Arial" panose="020B0604020202020204" pitchFamily="34" charset="0"/>
              </a:rPr>
              <a:t>Hounslow Voluntary Sector Support Service have been selected as one of the 57 organisations throughout the UK to support vulnerable and hard to reach EU citizens to apply to the EU Settlement Scheme.  </a:t>
            </a:r>
          </a:p>
          <a:p>
            <a:pPr algn="just"/>
            <a:r>
              <a:rPr lang="en-US" sz="2400" dirty="0">
                <a:latin typeface="Arial" panose="020B0604020202020204" pitchFamily="34" charset="0"/>
                <a:cs typeface="Arial" panose="020B0604020202020204" pitchFamily="34" charset="0"/>
              </a:rPr>
              <a:t>The EU Settlement Scheme is designed to make it straightforward for EU citizens and their family members to stay after the UK leaves the EU. </a:t>
            </a:r>
          </a:p>
          <a:p>
            <a:pPr algn="just"/>
            <a:r>
              <a:rPr lang="en-US" sz="2400" dirty="0">
                <a:latin typeface="Arial" panose="020B0604020202020204" pitchFamily="34" charset="0"/>
                <a:cs typeface="Arial" panose="020B0604020202020204" pitchFamily="34" charset="0"/>
              </a:rPr>
              <a:t>We have been engaging with community and voluntary groups to raise awareness of EUSS to ensure that the most vulnerable and isolated EU communities are assisted to apply. </a:t>
            </a:r>
          </a:p>
          <a:p>
            <a:pPr algn="just"/>
            <a:r>
              <a:rPr lang="en-US" sz="2400" dirty="0">
                <a:latin typeface="Arial" panose="020B0604020202020204" pitchFamily="34" charset="0"/>
                <a:cs typeface="Arial" panose="020B0604020202020204" pitchFamily="34" charset="0"/>
              </a:rPr>
              <a:t>EC Representation London (#2) released on the 18th November 2019 by Exeter University and the3million - 29,220 Hounslow residents have successfully applied to the EU Settlement Scheme as of October 2019. </a:t>
            </a:r>
            <a:endParaRPr lang="en-GB" sz="2400" dirty="0">
              <a:latin typeface="Arial" panose="020B0604020202020204" pitchFamily="34" charset="0"/>
              <a:cs typeface="Arial" panose="020B0604020202020204" pitchFamily="34" charset="0"/>
            </a:endParaRPr>
          </a:p>
          <a:p>
            <a:pPr algn="just"/>
            <a:endParaRPr lang="en-GB" sz="2400" dirty="0"/>
          </a:p>
          <a:p>
            <a:pPr algn="just"/>
            <a:endParaRPr lang="en-GB" sz="2400" dirty="0">
              <a:latin typeface="Arial" panose="020B0604020202020204" pitchFamily="34" charset="0"/>
              <a:cs typeface="Arial" panose="020B0604020202020204" pitchFamily="34" charset="0"/>
            </a:endParaRPr>
          </a:p>
        </p:txBody>
      </p:sp>
      <p:pic>
        <p:nvPicPr>
          <p:cNvPr id="4" name="Picture 2" descr="output-onlinepngtool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55350" y="365125"/>
            <a:ext cx="2137935" cy="9069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631285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latin typeface="Arial Nova" panose="020B0504020202020204" pitchFamily="34" charset="0"/>
              </a:rPr>
              <a:t>Hounslow EU Settlement Service </a:t>
            </a:r>
            <a:endParaRPr lang="en-GB" sz="3600" dirty="0">
              <a:latin typeface="Arial Nova" panose="020B0504020202020204" pitchFamily="34" charset="0"/>
            </a:endParaRPr>
          </a:p>
        </p:txBody>
      </p:sp>
      <p:sp>
        <p:nvSpPr>
          <p:cNvPr id="3" name="Content Placeholder 2"/>
          <p:cNvSpPr>
            <a:spLocks noGrp="1"/>
          </p:cNvSpPr>
          <p:nvPr>
            <p:ph idx="1"/>
          </p:nvPr>
        </p:nvSpPr>
        <p:spPr>
          <a:xfrm>
            <a:off x="838200" y="1494699"/>
            <a:ext cx="10515600" cy="4351338"/>
          </a:xfrm>
        </p:spPr>
        <p:txBody>
          <a:bodyPr>
            <a:noAutofit/>
          </a:bodyPr>
          <a:lstStyle/>
          <a:p>
            <a:pPr marL="0" indent="0" algn="just">
              <a:buNone/>
            </a:pPr>
            <a:r>
              <a:rPr lang="en-GB" dirty="0">
                <a:latin typeface="Arial Nova" panose="020B0504020202020204" pitchFamily="34" charset="0"/>
              </a:rPr>
              <a:t>The service will support the following vulnerable groups- </a:t>
            </a:r>
          </a:p>
          <a:p>
            <a:pPr algn="just"/>
            <a:r>
              <a:rPr lang="en-GB" dirty="0">
                <a:latin typeface="Arial Nova" panose="020B0504020202020204" pitchFamily="34" charset="0"/>
              </a:rPr>
              <a:t>Domestic Violence/Modern Slavery/Trafficking/Children</a:t>
            </a:r>
          </a:p>
          <a:p>
            <a:pPr algn="just"/>
            <a:r>
              <a:rPr lang="en-GB" dirty="0">
                <a:latin typeface="Arial Nova" panose="020B0504020202020204" pitchFamily="34" charset="0"/>
              </a:rPr>
              <a:t>EU families</a:t>
            </a:r>
          </a:p>
          <a:p>
            <a:pPr algn="just"/>
            <a:r>
              <a:rPr lang="en-GB" dirty="0">
                <a:latin typeface="Arial Nova" panose="020B0504020202020204" pitchFamily="34" charset="0"/>
              </a:rPr>
              <a:t>Victims of domestic abuse</a:t>
            </a:r>
          </a:p>
          <a:p>
            <a:pPr algn="just"/>
            <a:r>
              <a:rPr lang="en-GB" dirty="0">
                <a:latin typeface="Arial Nova" panose="020B0504020202020204" pitchFamily="34" charset="0"/>
              </a:rPr>
              <a:t>Elder People –Disabled People /Serious Health </a:t>
            </a:r>
            <a:r>
              <a:rPr lang="en-GB" dirty="0" smtClean="0">
                <a:latin typeface="Arial Nova" panose="020B0504020202020204" pitchFamily="34" charset="0"/>
              </a:rPr>
              <a:t>conditions</a:t>
            </a:r>
            <a:endParaRPr lang="en-GB" dirty="0">
              <a:latin typeface="Arial Nova" panose="020B0504020202020204" pitchFamily="34" charset="0"/>
            </a:endParaRPr>
          </a:p>
          <a:p>
            <a:pPr algn="just"/>
            <a:r>
              <a:rPr lang="en-GB" dirty="0">
                <a:latin typeface="Arial Nova" panose="020B0504020202020204" pitchFamily="34" charset="0"/>
              </a:rPr>
              <a:t>Residents in Care Homes</a:t>
            </a:r>
          </a:p>
          <a:p>
            <a:pPr algn="just"/>
            <a:r>
              <a:rPr lang="en-GB" dirty="0">
                <a:latin typeface="Arial Nova" panose="020B0504020202020204" pitchFamily="34" charset="0"/>
                <a:sym typeface="Calibri" panose="020F0502020204030204" pitchFamily="34" charset="0"/>
              </a:rPr>
              <a:t>Homeless People</a:t>
            </a:r>
            <a:endParaRPr lang="en-GB" dirty="0">
              <a:latin typeface="Arial Nova" panose="020B0504020202020204" pitchFamily="34" charset="0"/>
            </a:endParaRPr>
          </a:p>
          <a:p>
            <a:pPr algn="just"/>
            <a:r>
              <a:rPr lang="en-GB" dirty="0">
                <a:latin typeface="Arial Nova" panose="020B0504020202020204" pitchFamily="34" charset="0"/>
              </a:rPr>
              <a:t>EU elder people</a:t>
            </a:r>
          </a:p>
          <a:p>
            <a:pPr marL="0" indent="0" algn="just">
              <a:buNone/>
            </a:pPr>
            <a:endParaRPr lang="en-GB" dirty="0">
              <a:latin typeface="Arial Nova" panose="020B0504020202020204" pitchFamily="34" charset="0"/>
            </a:endParaRPr>
          </a:p>
        </p:txBody>
      </p:sp>
      <p:pic>
        <p:nvPicPr>
          <p:cNvPr id="4" name="Picture 2" descr="output-onlinepngtool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55350" y="365125"/>
            <a:ext cx="2137935" cy="9069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085655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latin typeface="Arial Nova" panose="020B0504020202020204" pitchFamily="34" charset="0"/>
              </a:rPr>
              <a:t>Service Delivery in Hounslow</a:t>
            </a:r>
            <a:endParaRPr lang="en-GB" sz="3600" dirty="0">
              <a:latin typeface="Arial Nova" panose="020B0504020202020204" pitchFamily="34" charset="0"/>
            </a:endParaRPr>
          </a:p>
        </p:txBody>
      </p:sp>
      <p:sp>
        <p:nvSpPr>
          <p:cNvPr id="3" name="Content Placeholder 2"/>
          <p:cNvSpPr>
            <a:spLocks noGrp="1"/>
          </p:cNvSpPr>
          <p:nvPr>
            <p:ph idx="1"/>
          </p:nvPr>
        </p:nvSpPr>
        <p:spPr>
          <a:xfrm>
            <a:off x="838200" y="1291046"/>
            <a:ext cx="10515600" cy="4748757"/>
          </a:xfrm>
        </p:spPr>
        <p:txBody>
          <a:bodyPr>
            <a:noAutofit/>
          </a:bodyPr>
          <a:lstStyle/>
          <a:p>
            <a:pPr algn="just"/>
            <a:r>
              <a:rPr lang="en-US" sz="1800" dirty="0">
                <a:latin typeface="Arial Nova" panose="020B0504020202020204" pitchFamily="34" charset="0"/>
              </a:rPr>
              <a:t>Programme of engagement with community and voluntary groups to raise awareness of EUSS to ensure that the most vulnerable and isolated EU communities are assisted to apply. </a:t>
            </a:r>
          </a:p>
          <a:p>
            <a:pPr algn="just"/>
            <a:r>
              <a:rPr lang="en-US" sz="1800" dirty="0">
                <a:latin typeface="Arial Nova" panose="020B0504020202020204" pitchFamily="34" charset="0"/>
              </a:rPr>
              <a:t>We have assisted over 1,000 residents in Hounslow since May 2019 to support and achieve settled and pre settled status. </a:t>
            </a:r>
          </a:p>
          <a:p>
            <a:pPr algn="just"/>
            <a:r>
              <a:rPr lang="en-GB" sz="1800" b="1" dirty="0" smtClean="0">
                <a:latin typeface="Arial Nova" panose="020B0504020202020204" pitchFamily="34" charset="0"/>
              </a:rPr>
              <a:t>A </a:t>
            </a:r>
            <a:r>
              <a:rPr lang="en-GB" sz="1800" b="1" dirty="0">
                <a:latin typeface="Arial Nova" panose="020B0504020202020204" pitchFamily="34" charset="0"/>
              </a:rPr>
              <a:t>dedicated </a:t>
            </a:r>
            <a:r>
              <a:rPr lang="en-GB" sz="1800" dirty="0">
                <a:latin typeface="Arial Nova" panose="020B0504020202020204" pitchFamily="34" charset="0"/>
              </a:rPr>
              <a:t>drop in session </a:t>
            </a:r>
            <a:r>
              <a:rPr lang="en-GB" sz="1800" dirty="0" smtClean="0">
                <a:latin typeface="Arial Nova" panose="020B0504020202020204" pitchFamily="34" charset="0"/>
              </a:rPr>
              <a:t>at Hounslow House.</a:t>
            </a:r>
            <a:r>
              <a:rPr lang="en-GB" sz="1800" b="1" dirty="0" smtClean="0">
                <a:latin typeface="Arial Nova" panose="020B0504020202020204" pitchFamily="34" charset="0"/>
              </a:rPr>
              <a:t> </a:t>
            </a:r>
            <a:endParaRPr lang="en-GB" sz="1800" dirty="0">
              <a:latin typeface="Arial Nova" panose="020B0504020202020204" pitchFamily="34" charset="0"/>
            </a:endParaRPr>
          </a:p>
          <a:p>
            <a:pPr algn="just"/>
            <a:r>
              <a:rPr lang="en-GB" sz="1800" b="1" dirty="0" smtClean="0">
                <a:latin typeface="Arial Nova" panose="020B0504020202020204" pitchFamily="34" charset="0"/>
              </a:rPr>
              <a:t>Weekly </a:t>
            </a:r>
            <a:r>
              <a:rPr lang="en-GB" sz="1800" b="1" dirty="0">
                <a:latin typeface="Arial Nova" panose="020B0504020202020204" pitchFamily="34" charset="0"/>
              </a:rPr>
              <a:t>accessible workshops </a:t>
            </a:r>
            <a:r>
              <a:rPr lang="en-GB" sz="1800" dirty="0">
                <a:latin typeface="Arial Nova" panose="020B0504020202020204" pitchFamily="34" charset="0"/>
              </a:rPr>
              <a:t>to Voluntary groups to raise awareness and understanding of the EUSS. </a:t>
            </a:r>
            <a:endParaRPr lang="en-GB" sz="1800" dirty="0" smtClean="0">
              <a:latin typeface="Arial Nova" panose="020B0504020202020204" pitchFamily="34" charset="0"/>
            </a:endParaRPr>
          </a:p>
          <a:p>
            <a:pPr algn="just"/>
            <a:r>
              <a:rPr lang="en-GB" sz="1800" b="1" dirty="0" smtClean="0">
                <a:latin typeface="Arial Nova" panose="020B0504020202020204" pitchFamily="34" charset="0"/>
              </a:rPr>
              <a:t>Language Support:</a:t>
            </a:r>
            <a:r>
              <a:rPr lang="en-GB" sz="1800" b="1" dirty="0">
                <a:latin typeface="Arial Nova" panose="020B0504020202020204" pitchFamily="34" charset="0"/>
              </a:rPr>
              <a:t> </a:t>
            </a:r>
            <a:r>
              <a:rPr lang="en-GB" sz="1800" dirty="0" smtClean="0">
                <a:latin typeface="Arial Nova" panose="020B0504020202020204" pitchFamily="34" charset="0"/>
              </a:rPr>
              <a:t>Delivery partners </a:t>
            </a:r>
            <a:r>
              <a:rPr lang="en-GB" sz="1800" dirty="0">
                <a:latin typeface="Arial Nova" panose="020B0504020202020204" pitchFamily="34" charset="0"/>
              </a:rPr>
              <a:t>v</a:t>
            </a:r>
            <a:r>
              <a:rPr lang="en-GB" sz="1800" dirty="0" smtClean="0">
                <a:latin typeface="Arial Nova" panose="020B0504020202020204" pitchFamily="34" charset="0"/>
              </a:rPr>
              <a:t>olunteers </a:t>
            </a:r>
            <a:r>
              <a:rPr lang="en-GB" sz="1800" dirty="0">
                <a:latin typeface="Arial Nova" panose="020B0504020202020204" pitchFamily="34" charset="0"/>
              </a:rPr>
              <a:t>speak a wide range of European languages including Spanish, German, Italian, Swedish, Polish, Somali and Arabic.  </a:t>
            </a:r>
          </a:p>
          <a:p>
            <a:pPr algn="just"/>
            <a:r>
              <a:rPr lang="en-GB" sz="1800" b="1" dirty="0">
                <a:latin typeface="Arial Nova" panose="020B0504020202020204" pitchFamily="34" charset="0"/>
              </a:rPr>
              <a:t>Digital provision: </a:t>
            </a:r>
            <a:r>
              <a:rPr lang="en-GB" sz="1800" dirty="0">
                <a:latin typeface="Arial Nova" panose="020B0504020202020204" pitchFamily="34" charset="0"/>
              </a:rPr>
              <a:t>Laptops/computers will be available to EU citizens applying for EUSS at weekly drop in session.</a:t>
            </a:r>
          </a:p>
          <a:p>
            <a:endParaRPr lang="en-GB" sz="1600" dirty="0">
              <a:latin typeface="Arial Nova" panose="020B0504020202020204" pitchFamily="34" charset="0"/>
            </a:endParaRPr>
          </a:p>
        </p:txBody>
      </p:sp>
      <p:pic>
        <p:nvPicPr>
          <p:cNvPr id="4" name="Picture 2" descr="output-onlinepngtool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55350" y="365125"/>
            <a:ext cx="2137935" cy="9069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691981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Digital Resources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GB" sz="1800" dirty="0" smtClean="0">
                <a:latin typeface="Arial" panose="020B0604020202020204" pitchFamily="34" charset="0"/>
                <a:cs typeface="Arial" panose="020B0604020202020204" pitchFamily="34" charset="0"/>
              </a:rPr>
              <a:t>EU Settlement Scheme: Community Group Toolkit</a:t>
            </a:r>
          </a:p>
          <a:p>
            <a:pPr marL="0" indent="0">
              <a:buNone/>
            </a:pPr>
            <a:r>
              <a:rPr lang="en-GB" sz="1800" dirty="0" smtClean="0">
                <a:latin typeface="Arial" panose="020B0604020202020204" pitchFamily="34" charset="0"/>
                <a:cs typeface="Arial" panose="020B0604020202020204" pitchFamily="34" charset="0"/>
              </a:rPr>
              <a:t>The </a:t>
            </a:r>
            <a:r>
              <a:rPr lang="en-GB" sz="1800" dirty="0">
                <a:latin typeface="Arial" panose="020B0604020202020204" pitchFamily="34" charset="0"/>
                <a:cs typeface="Arial" panose="020B0604020202020204" pitchFamily="34" charset="0"/>
              </a:rPr>
              <a:t>community group toolkit will equips you with the right tools and information to support EU citizens and their families to apply to the EU Settlement Scheme.</a:t>
            </a:r>
          </a:p>
          <a:p>
            <a:r>
              <a:rPr lang="en-GB" sz="1200" dirty="0" smtClean="0">
                <a:latin typeface="Arial" panose="020B0604020202020204" pitchFamily="34" charset="0"/>
                <a:cs typeface="Arial" panose="020B0604020202020204" pitchFamily="34" charset="0"/>
                <a:hlinkClick r:id="rId2"/>
              </a:rPr>
              <a:t>Community </a:t>
            </a:r>
            <a:r>
              <a:rPr lang="en-GB" sz="1200" dirty="0">
                <a:latin typeface="Arial" panose="020B0604020202020204" pitchFamily="34" charset="0"/>
                <a:cs typeface="Arial" panose="020B0604020202020204" pitchFamily="34" charset="0"/>
                <a:hlinkClick r:id="rId2"/>
              </a:rPr>
              <a:t>Groups Introduction to EU Settlement </a:t>
            </a:r>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hlinkClick r:id="rId3"/>
              </a:rPr>
              <a:t>What You Need to Know </a:t>
            </a:r>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hlinkClick r:id="rId4"/>
              </a:rPr>
              <a:t>Important information for EU citizens in the UK</a:t>
            </a:r>
            <a:endParaRPr lang="en-GB" sz="1200" dirty="0">
              <a:latin typeface="Arial" panose="020B0604020202020204" pitchFamily="34" charset="0"/>
              <a:cs typeface="Arial" panose="020B0604020202020204" pitchFamily="34" charset="0"/>
            </a:endParaRPr>
          </a:p>
          <a:p>
            <a:pPr lvl="1"/>
            <a:r>
              <a:rPr lang="en-GB" sz="1200" dirty="0">
                <a:latin typeface="Arial" panose="020B0604020202020204" pitchFamily="34" charset="0"/>
                <a:cs typeface="Arial" panose="020B0604020202020204" pitchFamily="34" charset="0"/>
                <a:hlinkClick r:id="rId5"/>
              </a:rPr>
              <a:t>Factsheet 1: Short introduction to the EU Settlement Scheme</a:t>
            </a:r>
            <a:endParaRPr lang="en-GB" sz="1200" dirty="0">
              <a:latin typeface="Arial" panose="020B0604020202020204" pitchFamily="34" charset="0"/>
              <a:cs typeface="Arial" panose="020B0604020202020204" pitchFamily="34" charset="0"/>
            </a:endParaRPr>
          </a:p>
          <a:p>
            <a:pPr lvl="1"/>
            <a:r>
              <a:rPr lang="en-GB" sz="1200" dirty="0">
                <a:latin typeface="Arial" panose="020B0604020202020204" pitchFamily="34" charset="0"/>
                <a:cs typeface="Arial" panose="020B0604020202020204" pitchFamily="34" charset="0"/>
                <a:hlinkClick r:id="rId6"/>
              </a:rPr>
              <a:t>Factsheet 2: Support available for EU citizens in the UK</a:t>
            </a:r>
            <a:endParaRPr lang="en-GB" sz="1200" dirty="0">
              <a:latin typeface="Arial" panose="020B0604020202020204" pitchFamily="34" charset="0"/>
              <a:cs typeface="Arial" panose="020B0604020202020204" pitchFamily="34" charset="0"/>
            </a:endParaRPr>
          </a:p>
          <a:p>
            <a:pPr lvl="1"/>
            <a:r>
              <a:rPr lang="en-GB" sz="1200" dirty="0">
                <a:latin typeface="Arial" panose="020B0604020202020204" pitchFamily="34" charset="0"/>
                <a:cs typeface="Arial" panose="020B0604020202020204" pitchFamily="34" charset="0"/>
                <a:hlinkClick r:id="rId7"/>
              </a:rPr>
              <a:t>Flowchart 1: How to apply to the EU Settlement Scheme</a:t>
            </a:r>
            <a:endParaRPr lang="en-GB" sz="1200" dirty="0">
              <a:latin typeface="Arial" panose="020B0604020202020204" pitchFamily="34" charset="0"/>
              <a:cs typeface="Arial" panose="020B0604020202020204" pitchFamily="34" charset="0"/>
            </a:endParaRPr>
          </a:p>
          <a:p>
            <a:pPr lvl="1"/>
            <a:r>
              <a:rPr lang="en-GB" sz="1200" dirty="0">
                <a:latin typeface="Arial" panose="020B0604020202020204" pitchFamily="34" charset="0"/>
                <a:cs typeface="Arial" panose="020B0604020202020204" pitchFamily="34" charset="0"/>
                <a:hlinkClick r:id="rId8"/>
              </a:rPr>
              <a:t>Flowchart 2: How to verify your identity</a:t>
            </a:r>
            <a:endParaRPr lang="en-GB" sz="1200" dirty="0">
              <a:latin typeface="Arial" panose="020B0604020202020204" pitchFamily="34" charset="0"/>
              <a:cs typeface="Arial" panose="020B0604020202020204" pitchFamily="34" charset="0"/>
            </a:endParaRPr>
          </a:p>
        </p:txBody>
      </p:sp>
      <p:pic>
        <p:nvPicPr>
          <p:cNvPr id="4" name="Picture 2" descr="output-onlinepngtool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455350" y="365125"/>
            <a:ext cx="2137935" cy="9069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834561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latin typeface="Arial Nova" panose="020B0504020202020204" pitchFamily="34" charset="0"/>
                <a:cs typeface="Arial" panose="020B0604020202020204" pitchFamily="34" charset="0"/>
              </a:rPr>
              <a:t/>
            </a:r>
            <a:br>
              <a:rPr lang="en-GB" sz="3600" dirty="0" smtClean="0">
                <a:latin typeface="Arial Nova" panose="020B0504020202020204" pitchFamily="34" charset="0"/>
                <a:cs typeface="Arial" panose="020B0604020202020204" pitchFamily="34" charset="0"/>
              </a:rPr>
            </a:br>
            <a:r>
              <a:rPr lang="en-GB" sz="3600" dirty="0" smtClean="0">
                <a:latin typeface="Arial Nova" panose="020B0504020202020204" pitchFamily="34" charset="0"/>
                <a:cs typeface="Arial" panose="020B0604020202020204" pitchFamily="34" charset="0"/>
              </a:rPr>
              <a:t>Appendix 2: Settled Status</a:t>
            </a:r>
            <a:r>
              <a:rPr lang="en-GB" sz="3600" dirty="0">
                <a:latin typeface="Arial Nova" panose="020B0504020202020204" pitchFamily="34" charset="0"/>
                <a:cs typeface="Arial" panose="020B0604020202020204" pitchFamily="34" charset="0"/>
              </a:rPr>
              <a:t/>
            </a:r>
            <a:br>
              <a:rPr lang="en-GB" sz="3600" dirty="0">
                <a:latin typeface="Arial Nova" panose="020B0504020202020204" pitchFamily="34" charset="0"/>
                <a:cs typeface="Arial" panose="020B0604020202020204" pitchFamily="34" charset="0"/>
              </a:rPr>
            </a:br>
            <a:endParaRPr lang="en-GB" sz="3600" dirty="0">
              <a:latin typeface="Arial Nova" panose="020B05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0" indent="0" algn="just">
              <a:buNone/>
            </a:pPr>
            <a:r>
              <a:rPr lang="en-GB" sz="1800" dirty="0">
                <a:latin typeface="Arial Nova" panose="020B0504020202020204" pitchFamily="34" charset="0"/>
                <a:cs typeface="Arial" panose="020B0604020202020204" pitchFamily="34" charset="0"/>
              </a:rPr>
              <a:t>You’ll usually get settled status if you’ve:</a:t>
            </a:r>
          </a:p>
          <a:p>
            <a:pPr lvl="1" algn="just"/>
            <a:r>
              <a:rPr lang="en-GB" sz="1800" dirty="0">
                <a:latin typeface="Arial Nova" panose="020B0504020202020204" pitchFamily="34" charset="0"/>
                <a:cs typeface="Arial" panose="020B0604020202020204" pitchFamily="34" charset="0"/>
              </a:rPr>
              <a:t>Started living in the UK by 31 December 2020 (or by the date the UK leaves the EU without a deal)</a:t>
            </a:r>
          </a:p>
          <a:p>
            <a:pPr lvl="1" algn="just"/>
            <a:r>
              <a:rPr lang="en-GB" sz="1800" dirty="0">
                <a:latin typeface="Arial Nova" panose="020B0504020202020204" pitchFamily="34" charset="0"/>
                <a:cs typeface="Arial" panose="020B0604020202020204" pitchFamily="34" charset="0"/>
              </a:rPr>
              <a:t>lived in the UK for a continuous 5-year period (known as ‘continuous residence’)</a:t>
            </a:r>
          </a:p>
          <a:p>
            <a:pPr lvl="1" algn="just"/>
            <a:r>
              <a:rPr lang="en-GB" sz="1800" dirty="0">
                <a:latin typeface="Arial Nova" panose="020B0504020202020204" pitchFamily="34" charset="0"/>
                <a:cs typeface="Arial" panose="020B0604020202020204" pitchFamily="34" charset="0"/>
              </a:rPr>
              <a:t>Five years’ continuous residence means that for 5 years in a row you’ve been in the UK, the Channel Islands or the Isle of Man for at least 6 months in any 12 month period. The exceptions are:</a:t>
            </a:r>
          </a:p>
          <a:p>
            <a:pPr lvl="1" algn="just"/>
            <a:r>
              <a:rPr lang="en-GB" sz="1800" dirty="0">
                <a:latin typeface="Arial Nova" panose="020B0504020202020204" pitchFamily="34" charset="0"/>
                <a:cs typeface="Arial" panose="020B0604020202020204" pitchFamily="34" charset="0"/>
              </a:rPr>
              <a:t>one period of up to 12 months for an important reason (for example, childbirth, serious illness, study, vocational training or an overseas work posting)</a:t>
            </a:r>
          </a:p>
          <a:p>
            <a:pPr lvl="1" algn="just"/>
            <a:r>
              <a:rPr lang="en-GB" sz="1800" dirty="0">
                <a:latin typeface="Arial Nova" panose="020B0504020202020204" pitchFamily="34" charset="0"/>
                <a:cs typeface="Arial" panose="020B0604020202020204" pitchFamily="34" charset="0"/>
              </a:rPr>
              <a:t>compulsory military service of any length</a:t>
            </a:r>
          </a:p>
          <a:p>
            <a:pPr lvl="1" algn="just"/>
            <a:r>
              <a:rPr lang="en-GB" sz="1800" dirty="0">
                <a:latin typeface="Arial Nova" panose="020B0504020202020204" pitchFamily="34" charset="0"/>
                <a:cs typeface="Arial" panose="020B0604020202020204" pitchFamily="34" charset="0"/>
              </a:rPr>
              <a:t>time you spent abroad as a Crown servant, or as the family member of a Crown servant</a:t>
            </a:r>
          </a:p>
          <a:p>
            <a:pPr lvl="1" algn="just"/>
            <a:r>
              <a:rPr lang="en-GB" sz="1800" dirty="0">
                <a:latin typeface="Arial Nova" panose="020B0504020202020204" pitchFamily="34" charset="0"/>
                <a:cs typeface="Arial" panose="020B0604020202020204" pitchFamily="34" charset="0"/>
              </a:rPr>
              <a:t>time you spent abroad in the armed forces, or as the family member of someone in the armed forces</a:t>
            </a:r>
          </a:p>
          <a:p>
            <a:pPr marL="0" indent="0" algn="just">
              <a:buNone/>
            </a:pPr>
            <a:r>
              <a:rPr lang="en-GB" sz="1800" dirty="0">
                <a:latin typeface="Arial Nova" panose="020B0504020202020204" pitchFamily="34" charset="0"/>
                <a:cs typeface="Arial" panose="020B0604020202020204" pitchFamily="34" charset="0"/>
              </a:rPr>
              <a:t>You can stay in the UK as long as you like if you get settled status. You’ll also be able to apply for British citizenship if you’re eligible.</a:t>
            </a:r>
          </a:p>
          <a:p>
            <a:pPr algn="just"/>
            <a:endParaRPr lang="en-GB" sz="2000" dirty="0">
              <a:latin typeface="Arial Nova" panose="020B0504020202020204" pitchFamily="34" charset="0"/>
              <a:cs typeface="Arial" panose="020B0604020202020204" pitchFamily="34" charset="0"/>
            </a:endParaRPr>
          </a:p>
        </p:txBody>
      </p:sp>
      <p:pic>
        <p:nvPicPr>
          <p:cNvPr id="4" name="Picture 2" descr="output-onlinepngtool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55350" y="365125"/>
            <a:ext cx="2137935" cy="9069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4008761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7708"/>
            <a:ext cx="10515600" cy="1325563"/>
          </a:xfrm>
        </p:spPr>
        <p:txBody>
          <a:bodyPr>
            <a:noAutofit/>
          </a:bodyPr>
          <a:lstStyle/>
          <a:p>
            <a:r>
              <a:rPr lang="en-GB" sz="3600" dirty="0" smtClean="0">
                <a:latin typeface="Arial" panose="020B0604020202020204" pitchFamily="34" charset="0"/>
                <a:cs typeface="Arial" panose="020B0604020202020204" pitchFamily="34" charset="0"/>
              </a:rPr>
              <a:t/>
            </a:r>
            <a:br>
              <a:rPr lang="en-GB" sz="3600" dirty="0" smtClean="0">
                <a:latin typeface="Arial" panose="020B0604020202020204" pitchFamily="34" charset="0"/>
                <a:cs typeface="Arial" panose="020B0604020202020204" pitchFamily="34" charset="0"/>
              </a:rPr>
            </a:br>
            <a:r>
              <a:rPr lang="en-GB" sz="3600" dirty="0" smtClean="0">
                <a:latin typeface="Arial" panose="020B0604020202020204" pitchFamily="34" charset="0"/>
                <a:cs typeface="Arial" panose="020B0604020202020204" pitchFamily="34" charset="0"/>
              </a:rPr>
              <a:t>Appendix 3: Pre-Settled </a:t>
            </a:r>
            <a:r>
              <a:rPr lang="en-GB" sz="3600" dirty="0">
                <a:latin typeface="Arial" panose="020B0604020202020204" pitchFamily="34" charset="0"/>
                <a:cs typeface="Arial" panose="020B0604020202020204" pitchFamily="34" charset="0"/>
              </a:rPr>
              <a:t>S</a:t>
            </a:r>
            <a:r>
              <a:rPr lang="en-GB" sz="3600" dirty="0" smtClean="0">
                <a:latin typeface="Arial" panose="020B0604020202020204" pitchFamily="34" charset="0"/>
                <a:cs typeface="Arial" panose="020B0604020202020204" pitchFamily="34" charset="0"/>
              </a:rPr>
              <a:t>tatus</a:t>
            </a:r>
            <a:r>
              <a:rPr lang="en-GB" sz="3600" dirty="0">
                <a:latin typeface="Arial" panose="020B0604020202020204" pitchFamily="34" charset="0"/>
                <a:cs typeface="Arial" panose="020B0604020202020204" pitchFamily="34" charset="0"/>
              </a:rPr>
              <a:t/>
            </a:r>
            <a:br>
              <a:rPr lang="en-GB" sz="3600" dirty="0">
                <a:latin typeface="Arial" panose="020B0604020202020204" pitchFamily="34" charset="0"/>
                <a:cs typeface="Arial" panose="020B0604020202020204" pitchFamily="34" charset="0"/>
              </a:rPr>
            </a:b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buNone/>
            </a:pPr>
            <a:r>
              <a:rPr lang="en-GB" sz="1800" dirty="0">
                <a:latin typeface="Arial" panose="020B0604020202020204" pitchFamily="34" charset="0"/>
                <a:cs typeface="Arial" panose="020B0604020202020204" pitchFamily="34" charset="0"/>
              </a:rPr>
              <a:t>If you do not have 5 years’ continuous residence when you apply, you’ll usually get pre-settled status. You must have started living in the UK by 31 December 2020 (or by the date the UK leaves the EU without a deal).</a:t>
            </a:r>
          </a:p>
          <a:p>
            <a:pPr marL="0" indent="0" algn="just">
              <a:buNone/>
            </a:pPr>
            <a:r>
              <a:rPr lang="en-GB" sz="1800" dirty="0">
                <a:latin typeface="Arial" panose="020B0604020202020204" pitchFamily="34" charset="0"/>
                <a:cs typeface="Arial" panose="020B0604020202020204" pitchFamily="34" charset="0"/>
              </a:rPr>
              <a:t>You can then apply to change this to settled status once you’ve got 5 years’ continuous residence.</a:t>
            </a:r>
          </a:p>
          <a:p>
            <a:pPr marL="0" indent="0" algn="just">
              <a:buNone/>
            </a:pPr>
            <a:r>
              <a:rPr lang="en-GB" sz="1800" dirty="0">
                <a:latin typeface="Arial" panose="020B0604020202020204" pitchFamily="34" charset="0"/>
                <a:cs typeface="Arial" panose="020B0604020202020204" pitchFamily="34" charset="0"/>
              </a:rPr>
              <a:t>If you’ll reach 5 years’ continuous residence at some point before 30 December 2020, you can choose to wait to apply until you reach 5 years’ continuous residence. This means that if your application is successful, you’ll get settled status without having to apply for pre-settled status first.</a:t>
            </a:r>
          </a:p>
          <a:p>
            <a:pPr marL="0" indent="0" algn="just">
              <a:buNone/>
            </a:pPr>
            <a:r>
              <a:rPr lang="en-GB" sz="1800" dirty="0">
                <a:latin typeface="Arial" panose="020B0604020202020204" pitchFamily="34" charset="0"/>
                <a:cs typeface="Arial" panose="020B0604020202020204" pitchFamily="34" charset="0"/>
              </a:rPr>
              <a:t>You can stay in the UK for a further 5 years from the date you get pre-settled status.</a:t>
            </a:r>
          </a:p>
          <a:p>
            <a:pPr algn="just"/>
            <a:endParaRPr lang="en-GB" sz="1800" dirty="0">
              <a:latin typeface="Arial" panose="020B0604020202020204" pitchFamily="34" charset="0"/>
              <a:cs typeface="Arial" panose="020B0604020202020204" pitchFamily="34" charset="0"/>
            </a:endParaRPr>
          </a:p>
        </p:txBody>
      </p:sp>
      <p:pic>
        <p:nvPicPr>
          <p:cNvPr id="4" name="Picture 2" descr="output-onlinepngtool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55350" y="365125"/>
            <a:ext cx="2137935" cy="9069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534442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615</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Nova</vt:lpstr>
      <vt:lpstr>Calibri</vt:lpstr>
      <vt:lpstr>Calibri Light</vt:lpstr>
      <vt:lpstr>Office Theme</vt:lpstr>
      <vt:lpstr>PowerPoint Presentation</vt:lpstr>
      <vt:lpstr>What is the EU Settlement Scheme?</vt:lpstr>
      <vt:lpstr>Hounslow EU Settlement Service </vt:lpstr>
      <vt:lpstr>Service Delivery in Hounslow</vt:lpstr>
      <vt:lpstr>Digital Resources </vt:lpstr>
      <vt:lpstr> Appendix 2: Settled Status </vt:lpstr>
      <vt:lpstr> Appendix 3: Pre-Settled Status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Irfan Arif</dc:creator>
  <cp:lastModifiedBy>Iain Elliott</cp:lastModifiedBy>
  <cp:revision>16</cp:revision>
  <dcterms:created xsi:type="dcterms:W3CDTF">2019-05-10T12:20:30Z</dcterms:created>
  <dcterms:modified xsi:type="dcterms:W3CDTF">2019-12-04T14:52:43Z</dcterms:modified>
</cp:coreProperties>
</file>