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339" r:id="rId3"/>
    <p:sldId id="322" r:id="rId4"/>
    <p:sldId id="324" r:id="rId5"/>
    <p:sldId id="314" r:id="rId6"/>
    <p:sldId id="323" r:id="rId7"/>
    <p:sldId id="331" r:id="rId8"/>
    <p:sldId id="340" r:id="rId9"/>
    <p:sldId id="332" r:id="rId10"/>
    <p:sldId id="326" r:id="rId11"/>
    <p:sldId id="327" r:id="rId12"/>
    <p:sldId id="329" r:id="rId13"/>
    <p:sldId id="328" r:id="rId14"/>
    <p:sldId id="335" r:id="rId15"/>
    <p:sldId id="34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3506D-8758-4D82-AE2A-D7FB1D14B772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37C75-0072-43A1-BD3A-BCDEACB01E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673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25158-0C05-42DC-8798-64499CA294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750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25158-0C05-42DC-8798-64499CA294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68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80606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39934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83046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E6CFD-26A6-475B-A5A9-2C5B8467676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924236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AA2DFD-4E06-4C1A-BDEB-3A7F2C7C1BE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259021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D7ECC-5046-4DB2-A397-2A46E21E38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494455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AC6A7-2BCD-454F-BD98-21266050C163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70828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E257D-8DED-42F3-81EF-13D255D32440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391028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97B7AB-C243-4DB5-870D-D16E2998D112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151298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D979E5-8C80-4A99-B823-0217F29B131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438068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E5DA1F-87BD-4E2C-823A-8A5E3D811A5A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52773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06304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BB1696-BA8F-4399-8244-AAABD09F5D1F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497018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C65DF-4DFC-4D30-87F8-19A4313CD6B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8908722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DC085-1C60-4C66-A438-B1A812CAF20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7383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3275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2465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9826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465039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48194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4688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7854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620D-DADA-41A8-BACA-E660E39014C1}" type="datetimeFigureOut">
              <a:rPr lang="en-GB" smtClean="0"/>
              <a:t>04/12/2019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519B0-A750-422A-97B2-5C2C0C67D1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64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204F5F5-6F4F-48A8-96E1-730C13409EF7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47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18.jpe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1052736"/>
            <a:ext cx="8229600" cy="547260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3200" dirty="0">
                <a:solidFill>
                  <a:schemeClr val="bg1"/>
                </a:solidFill>
              </a:rPr>
              <a:t>Thriving Communities Strategy (2019 - 2023)</a:t>
            </a:r>
          </a:p>
          <a:p>
            <a:pPr eaLnBrk="1" hangingPunct="1">
              <a:buFontTx/>
              <a:buNone/>
            </a:pPr>
            <a:endParaRPr lang="en-GB" altLang="en-US" sz="1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GB" altLang="en-US" sz="1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</a:rPr>
              <a:t>Hounslow Community Network</a:t>
            </a:r>
          </a:p>
          <a:p>
            <a:pPr eaLnBrk="1" hangingPunct="1"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</a:rPr>
              <a:t>27 November 2019</a:t>
            </a: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r>
              <a:rPr lang="en-GB" altLang="en-US" sz="3200" dirty="0">
                <a:solidFill>
                  <a:schemeClr val="bg1"/>
                </a:solidFill>
              </a:rPr>
              <a:t>Community Partnerships Unit</a:t>
            </a:r>
          </a:p>
          <a:p>
            <a:pPr eaLnBrk="1" hangingPunct="1">
              <a:buFontTx/>
              <a:buNone/>
            </a:pPr>
            <a:r>
              <a:rPr lang="en-GB" altLang="en-US" sz="2400" dirty="0">
                <a:solidFill>
                  <a:schemeClr val="bg1"/>
                </a:solidFill>
              </a:rPr>
              <a:t>Community.development@Hounslow.gov.uk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bIns="108000" rtlCol="0" anchor="ctr">
            <a:noAutofit/>
          </a:bodyPr>
          <a:lstStyle/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r>
              <a:rPr lang="en-GB" sz="4000" b="1" dirty="0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ommunity Partnerships Unit</a:t>
            </a:r>
          </a:p>
          <a:p>
            <a:pPr algn="ctr" defTabSz="720000">
              <a:lnSpc>
                <a:spcPts val="2500"/>
              </a:lnSpc>
            </a:pPr>
            <a:r>
              <a:rPr lang="en-GB" sz="2400" dirty="0">
                <a:solidFill>
                  <a:schemeClr val="bg1"/>
                </a:solidFill>
              </a:rPr>
              <a:t>Supporting a strong, active and cohesive community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</a:rPr>
              <a:t>We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Hounslow Community Network AGM : 27 November 2019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0" name="Picture 2" descr="https://dl.boxcloud.com/api/2.0/internal_files/227022828371/versions/239715477075/representations/jpg_paged_2048x2048/content/1.jpg?access_token=1!39h0jHJjXYFE4Q2UeNyMH7ZTknor-AmjcVBer99qu3Q0wZo6BgBnVt6k2Hvy6VKVGtjNm5SHsI4wkMNoeeNlS5Ye8xGhe5fYzCOOjyipWcY4FKLqsfFt-ft4D_kJU_vKSW9ZmWYENYI96RXuHLdbKK0blkJKAQT4TuQgN1QTF7iGotGtoRjO943C7vnPMv8DlV9KKX-p0dOXJXsLJM2QKGQ_tSOqLlZl-vhMvxuvcDreA1yTMXCqEwUmT0rBJTnNBqru4_PP7lnyjK7Egco9ddASzPc9MN8cEvLdFIW7MY3hElMb47nVdAaapyVNLpnUGp9zjloLEV-Jrm1Rx0wfzRAdgOGehC3CxLwOvzOkO0CHart7U0eIBm22tml2-o9ek4IZHh05iVAqeLY7LA..&amp;box_client_name=box-content-preview&amp;box_client_version=1.43.1">
            <a:extLst>
              <a:ext uri="{FF2B5EF4-FFF2-40B4-BE49-F238E27FC236}">
                <a16:creationId xmlns:a16="http://schemas.microsoft.com/office/drawing/2014/main" xmlns="" id="{A4FFE51D-58FC-4436-92AB-AA2CF38B1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1" b="17526"/>
          <a:stretch/>
        </p:blipFill>
        <p:spPr bwMode="auto">
          <a:xfrm>
            <a:off x="595605" y="3359246"/>
            <a:ext cx="4956783" cy="275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F38AF3-690A-43F8-BE7E-A298BE290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/>
          <a:stretch/>
        </p:blipFill>
        <p:spPr>
          <a:xfrm>
            <a:off x="6343652" y="3371790"/>
            <a:ext cx="5034501" cy="2745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46FDEB-78B9-423F-A8B1-49DE8A325F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56" b="7556"/>
          <a:stretch/>
        </p:blipFill>
        <p:spPr>
          <a:xfrm>
            <a:off x="1465379" y="965764"/>
            <a:ext cx="8970092" cy="1275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8E2901-21F0-4A2B-9C46-8EC75C3198FD}"/>
              </a:ext>
            </a:extLst>
          </p:cNvPr>
          <p:cNvSpPr txBox="1"/>
          <p:nvPr/>
        </p:nvSpPr>
        <p:spPr>
          <a:xfrm>
            <a:off x="1465379" y="2251789"/>
            <a:ext cx="8630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We are building a guide of available community spaces across the Borough and how to hire them through our new Community Information Guide.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We would welcome the help of HCN getting members to register on the CIG.</a:t>
            </a:r>
          </a:p>
        </p:txBody>
      </p:sp>
    </p:spTree>
    <p:extLst>
      <p:ext uri="{BB962C8B-B14F-4D97-AF65-F5344CB8AC3E}">
        <p14:creationId xmlns:p14="http://schemas.microsoft.com/office/powerpoint/2010/main" val="67992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87086" y="90196"/>
            <a:ext cx="12017828" cy="7837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bIns="108000" rtlCol="0" anchor="ctr">
            <a:noAutofit/>
          </a:bodyPr>
          <a:lstStyle/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r>
              <a:rPr lang="en-GB" sz="4000" b="1" dirty="0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ommunity Partnerships Unit</a:t>
            </a:r>
          </a:p>
          <a:p>
            <a:pPr algn="ctr" defTabSz="720000">
              <a:lnSpc>
                <a:spcPts val="2500"/>
              </a:lnSpc>
            </a:pPr>
            <a:r>
              <a:rPr lang="en-GB" sz="2400" dirty="0">
                <a:solidFill>
                  <a:schemeClr val="bg1"/>
                </a:solidFill>
              </a:rPr>
              <a:t>Supporting a strong, active and cohesive community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</a:rPr>
              <a:t>We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Hounslow Community Network AGM : 27 November 2019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96F781-094A-422D-BC82-A718838744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1192" r="11622" b="21496"/>
          <a:stretch/>
        </p:blipFill>
        <p:spPr>
          <a:xfrm>
            <a:off x="6381406" y="3487534"/>
            <a:ext cx="4864772" cy="2602488"/>
          </a:xfrm>
          <a:prstGeom prst="rect">
            <a:avLst/>
          </a:prstGeom>
        </p:spPr>
      </p:pic>
      <p:pic>
        <p:nvPicPr>
          <p:cNvPr id="14" name="Picture 13" descr="C:\Users\john.wyman-white\AppData\Local\Microsoft\Windows\Temporary Internet Files\Content.Outlook\T5AX11R0\20170619_192315 (002).jpg">
            <a:extLst>
              <a:ext uri="{FF2B5EF4-FFF2-40B4-BE49-F238E27FC236}">
                <a16:creationId xmlns:a16="http://schemas.microsoft.com/office/drawing/2014/main" xmlns="" id="{5294BB8C-3277-4532-8DF2-F1D1BFF1198F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23" t="16152" r="1323" b="12060"/>
          <a:stretch/>
        </p:blipFill>
        <p:spPr bwMode="auto">
          <a:xfrm>
            <a:off x="612201" y="3487534"/>
            <a:ext cx="5087673" cy="2611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1E8DD-DEBB-44C5-9D85-B5E9C17C9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990" y="872691"/>
            <a:ext cx="8563222" cy="140540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972F6D90-2516-48F2-B78E-CB837142F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517731"/>
              </p:ext>
            </p:extLst>
          </p:nvPr>
        </p:nvGraphicFramePr>
        <p:xfrm>
          <a:off x="1894787" y="2202180"/>
          <a:ext cx="8289304" cy="1226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9304">
                  <a:extLst>
                    <a:ext uri="{9D8B030D-6E8A-4147-A177-3AD203B41FA5}">
                      <a16:colId xmlns:a16="http://schemas.microsoft.com/office/drawing/2014/main" xmlns="" val="378237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42900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effectLst/>
                        </a:rPr>
                        <a:t>The new Hounslow Giving project is well underway and the website will be live in the New Year. </a:t>
                      </a:r>
                    </a:p>
                    <a:p>
                      <a:pPr marL="342900" indent="-3429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GB" sz="2000" u="none" strike="noStrike" dirty="0">
                          <a:effectLst/>
                        </a:rPr>
                        <a:t>Will bring together stakeholders in the community - residents, community and voluntary organisations, businesses, funders and public bodies. 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extLst>
                  <a:ext uri="{0D108BD9-81ED-4DB2-BD59-A6C34878D82A}">
                    <a16:rowId xmlns:a16="http://schemas.microsoft.com/office/drawing/2014/main" xmlns="" val="263322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596343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bIns="108000" rtlCol="0" anchor="ctr">
            <a:noAutofit/>
          </a:bodyPr>
          <a:lstStyle/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r>
              <a:rPr lang="en-GB" sz="4000" b="1" dirty="0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ommunity Partnerships Unit</a:t>
            </a:r>
          </a:p>
          <a:p>
            <a:pPr algn="ctr" defTabSz="720000">
              <a:lnSpc>
                <a:spcPts val="2500"/>
              </a:lnSpc>
            </a:pPr>
            <a:r>
              <a:rPr lang="en-GB" sz="2400" dirty="0">
                <a:solidFill>
                  <a:schemeClr val="bg1"/>
                </a:solidFill>
              </a:rPr>
              <a:t>Supporting a strong, active and cohesive community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</a:rPr>
              <a:t>We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Hounslow Community Network AGM : 27 November 2019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43FA80-3464-419B-9627-DB68B62E50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1" b="7211"/>
          <a:stretch/>
        </p:blipFill>
        <p:spPr>
          <a:xfrm>
            <a:off x="822062" y="3648173"/>
            <a:ext cx="4634885" cy="2590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5CB52C-6944-442A-B00E-AEE187B670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" r="2030" b="22917"/>
          <a:stretch/>
        </p:blipFill>
        <p:spPr>
          <a:xfrm>
            <a:off x="6735054" y="3648171"/>
            <a:ext cx="4634885" cy="25909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6D7E3B-77B2-4486-89C3-C1C1D8613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765"/>
          <a:stretch/>
        </p:blipFill>
        <p:spPr>
          <a:xfrm>
            <a:off x="1573936" y="914401"/>
            <a:ext cx="8842682" cy="11972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612AA2-5CED-4218-A306-899980E5E6FA}"/>
              </a:ext>
            </a:extLst>
          </p:cNvPr>
          <p:cNvSpPr txBox="1"/>
          <p:nvPr/>
        </p:nvSpPr>
        <p:spPr>
          <a:xfrm>
            <a:off x="1573936" y="2127764"/>
            <a:ext cx="8776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 the New Year we will be rolling out a fast-track training programme to community groups about community cohesion and counter extremism.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Our Community Cohesion Partnership Group meets regularly to bring together different communities from across the borough.</a:t>
            </a:r>
          </a:p>
        </p:txBody>
      </p:sp>
    </p:spTree>
    <p:extLst>
      <p:ext uri="{BB962C8B-B14F-4D97-AF65-F5344CB8AC3E}">
        <p14:creationId xmlns:p14="http://schemas.microsoft.com/office/powerpoint/2010/main" val="4045819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bIns="108000" rtlCol="0" anchor="ctr">
            <a:noAutofit/>
          </a:bodyPr>
          <a:lstStyle/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r>
              <a:rPr lang="en-GB" sz="4000" b="1" dirty="0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ommunity Partnerships Unit</a:t>
            </a:r>
          </a:p>
          <a:p>
            <a:pPr algn="ctr" defTabSz="720000">
              <a:lnSpc>
                <a:spcPts val="2500"/>
              </a:lnSpc>
            </a:pPr>
            <a:r>
              <a:rPr lang="en-GB" sz="2400" dirty="0">
                <a:solidFill>
                  <a:schemeClr val="bg1"/>
                </a:solidFill>
              </a:rPr>
              <a:t>Supporting a strong, active and cohesive community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</a:rPr>
              <a:t>We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Hounslow Community Network AGM : 27 November 2019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5C6DC3-4EDE-4890-BED2-F5AC38AC8EA8}"/>
              </a:ext>
            </a:extLst>
          </p:cNvPr>
          <p:cNvSpPr txBox="1"/>
          <p:nvPr/>
        </p:nvSpPr>
        <p:spPr>
          <a:xfrm>
            <a:off x="4730908" y="1093508"/>
            <a:ext cx="2970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Working together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5E160E-85BB-4A9C-B2E4-C647915B1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18" y="1616728"/>
            <a:ext cx="3586337" cy="4515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688388-9E4C-46CC-8FF7-AB2E66499D00}"/>
              </a:ext>
            </a:extLst>
          </p:cNvPr>
          <p:cNvSpPr txBox="1"/>
          <p:nvPr/>
        </p:nvSpPr>
        <p:spPr>
          <a:xfrm>
            <a:off x="4807669" y="1941922"/>
            <a:ext cx="5703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partnership agreement between public bodies and the VCSE sector in the borough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Rewritten a couple of years ago in partnership with HCN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Exists to promote the proactive role of the VCSE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Raise awareness of the Compact and sign up to it.</a:t>
            </a:r>
          </a:p>
        </p:txBody>
      </p:sp>
    </p:spTree>
    <p:extLst>
      <p:ext uri="{BB962C8B-B14F-4D97-AF65-F5344CB8AC3E}">
        <p14:creationId xmlns:p14="http://schemas.microsoft.com/office/powerpoint/2010/main" val="401582815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bIns="108000" rtlCol="0" anchor="ctr">
            <a:noAutofit/>
          </a:bodyPr>
          <a:lstStyle/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r>
              <a:rPr lang="en-GB" sz="4000" b="1" dirty="0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ommunity Partnerships Unit</a:t>
            </a:r>
          </a:p>
          <a:p>
            <a:pPr algn="ctr" defTabSz="720000">
              <a:lnSpc>
                <a:spcPts val="2500"/>
              </a:lnSpc>
            </a:pPr>
            <a:r>
              <a:rPr lang="en-GB" sz="2400" dirty="0">
                <a:solidFill>
                  <a:schemeClr val="bg1"/>
                </a:solidFill>
              </a:rPr>
              <a:t>Supporting a strong, active and cohesive community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</a:rPr>
              <a:t>We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Hounslow Community Network AGM : 27 November 2019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5AEDF5-37F7-4E6A-AD33-5A361B24EDBA}"/>
              </a:ext>
            </a:extLst>
          </p:cNvPr>
          <p:cNvSpPr txBox="1"/>
          <p:nvPr/>
        </p:nvSpPr>
        <p:spPr>
          <a:xfrm>
            <a:off x="3101419" y="1706252"/>
            <a:ext cx="670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Thank you – are their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3861302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C Strategy Front Cover (003)">
            <a:extLst>
              <a:ext uri="{FF2B5EF4-FFF2-40B4-BE49-F238E27FC236}">
                <a16:creationId xmlns:a16="http://schemas.microsoft.com/office/drawing/2014/main" xmlns="" id="{7D7D8AFC-AFDF-4ABB-8293-FB1D36687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46" y="1522763"/>
            <a:ext cx="3690470" cy="469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7F3C0D6-8663-4256-A459-1A3AC9361DDD}"/>
              </a:ext>
            </a:extLst>
          </p:cNvPr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Hounslow Community Network AGM : 27 November 2019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BF9A7C27-32A8-4248-92D4-4242101E1A61}"/>
              </a:ext>
            </a:extLst>
          </p:cNvPr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bIns="108000" rtlCol="0" anchor="ctr">
            <a:noAutofit/>
          </a:bodyPr>
          <a:lstStyle/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r>
              <a:rPr lang="en-GB" sz="4000" b="1" dirty="0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ommunity Partnerships Unit</a:t>
            </a:r>
          </a:p>
          <a:p>
            <a:pPr algn="ctr" defTabSz="720000">
              <a:lnSpc>
                <a:spcPts val="2500"/>
              </a:lnSpc>
            </a:pPr>
            <a:r>
              <a:rPr lang="en-GB" sz="2400" dirty="0">
                <a:solidFill>
                  <a:schemeClr val="bg1"/>
                </a:solidFill>
              </a:rPr>
              <a:t>Supporting a strong, active and cohesive community</a:t>
            </a:r>
          </a:p>
          <a:p>
            <a:pPr algn="ctr"/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129AC7-E59F-47B2-B357-8584CD47C1D7}"/>
              </a:ext>
            </a:extLst>
          </p:cNvPr>
          <p:cNvSpPr txBox="1"/>
          <p:nvPr/>
        </p:nvSpPr>
        <p:spPr>
          <a:xfrm>
            <a:off x="4307264" y="1061098"/>
            <a:ext cx="3269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Launched in June 2019</a:t>
            </a:r>
          </a:p>
        </p:txBody>
      </p:sp>
    </p:spTree>
    <p:extLst>
      <p:ext uri="{BB962C8B-B14F-4D97-AF65-F5344CB8AC3E}">
        <p14:creationId xmlns:p14="http://schemas.microsoft.com/office/powerpoint/2010/main" val="45346084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5638" y="1196752"/>
            <a:ext cx="7772400" cy="648072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Thriving Communities Strategy (2019 - 2023)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56440" y="6525345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b="1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lang="en-GB" sz="1200" b="1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689D72C-17E7-4E40-9E8B-8BA4403A61D9}"/>
              </a:ext>
            </a:extLst>
          </p:cNvPr>
          <p:cNvSpPr/>
          <p:nvPr/>
        </p:nvSpPr>
        <p:spPr>
          <a:xfrm>
            <a:off x="1857795" y="2386066"/>
            <a:ext cx="91715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7030A0"/>
                </a:solidFill>
                <a:latin typeface="Calibri" panose="020F0502020204030204"/>
              </a:rPr>
              <a:t>Building on the successes of the previous strategy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Taken on board the feedback over four years of previous strategy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Shorter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Streamlined - clear messages about the council’s aims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Retains the distinctive integrated structure of the current strategy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Buy in from across the council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…and the VCSE sector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0366324-D25A-4E23-A480-EBEEB25722A1}"/>
              </a:ext>
            </a:extLst>
          </p:cNvPr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Hounslow Community Network AGM : 27 November 2019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DE0A7BE-038F-4F02-ADE5-84853A1528A3}"/>
              </a:ext>
            </a:extLst>
          </p:cNvPr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lIns="108000" bIns="108000" rtlCol="0" anchor="ctr">
            <a:noAutofit/>
          </a:bodyPr>
          <a:lstStyle/>
          <a:p>
            <a:pPr marL="0" marR="0" lvl="0" indent="0" algn="ctr" defTabSz="7200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7200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7200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7200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ommunity Partnerships Unit</a:t>
            </a:r>
          </a:p>
          <a:p>
            <a:pPr marL="0" marR="0" lvl="0" indent="0" algn="ctr" defTabSz="7200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a strong, active and cohesive community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8705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bIns="108000" rtlCol="0" anchor="ctr">
            <a:noAutofit/>
          </a:bodyPr>
          <a:lstStyle/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r>
              <a:rPr lang="en-GB" sz="4000" b="1" dirty="0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ommunity Partnerships Unit</a:t>
            </a:r>
          </a:p>
          <a:p>
            <a:pPr algn="ctr" defTabSz="720000">
              <a:lnSpc>
                <a:spcPts val="2500"/>
              </a:lnSpc>
            </a:pPr>
            <a:r>
              <a:rPr lang="en-GB" sz="2400" dirty="0">
                <a:solidFill>
                  <a:schemeClr val="bg1"/>
                </a:solidFill>
              </a:rPr>
              <a:t>Supporting a strong, active and cohesive community</a:t>
            </a:r>
          </a:p>
          <a:p>
            <a:pPr algn="ctr"/>
            <a:endParaRPr lang="en-GB" sz="48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D1F3ED0-BA50-4060-B9C4-A1B4FD95B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5" y="1559370"/>
            <a:ext cx="8839200" cy="4690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EA6CA6-B463-47CE-B0F2-3CB5BB1AB998}"/>
              </a:ext>
            </a:extLst>
          </p:cNvPr>
          <p:cNvSpPr txBox="1"/>
          <p:nvPr/>
        </p:nvSpPr>
        <p:spPr>
          <a:xfrm>
            <a:off x="1476375" y="1124047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We have identified 6 building blocks of a Thriving Community</a:t>
            </a:r>
          </a:p>
          <a:p>
            <a:endParaRPr lang="en-GB" sz="2800" b="1" dirty="0"/>
          </a:p>
          <a:p>
            <a:endParaRPr lang="en-GB" sz="2800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DE0217EE-5CEB-4519-9006-EBF2BB1E4C19}"/>
              </a:ext>
            </a:extLst>
          </p:cNvPr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Hounslow Community Network AGM : 27 November 2019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888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79576" y="1052736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400" b="1" dirty="0">
                <a:solidFill>
                  <a:prstClr val="black"/>
                </a:solidFill>
                <a:latin typeface="Calibri" panose="020F0502020204030204"/>
              </a:rPr>
              <a:t>Building blocks of a thriving community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2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4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0C1C9718-51CD-4769-9E90-5656358FF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754380"/>
              </p:ext>
            </p:extLst>
          </p:nvPr>
        </p:nvGraphicFramePr>
        <p:xfrm>
          <a:off x="1461155" y="1904214"/>
          <a:ext cx="9228841" cy="4553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1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875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01651">
                <a:tc>
                  <a:txBody>
                    <a:bodyPr/>
                    <a:lstStyle/>
                    <a:p>
                      <a:pPr lvl="1" algn="l"/>
                      <a:r>
                        <a:rPr lang="en-GB" sz="1700" b="1" dirty="0">
                          <a:solidFill>
                            <a:srgbClr val="7030A0"/>
                          </a:solidFill>
                        </a:rPr>
                        <a:t>Effective social action and volunteering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Opportunities for people to make a difference where they live, study or work through volunteering or social action. 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5387">
                <a:tc>
                  <a:txBody>
                    <a:bodyPr/>
                    <a:lstStyle/>
                    <a:p>
                      <a:pPr lvl="1"/>
                      <a:r>
                        <a:rPr lang="en-GB" sz="1700" b="1" dirty="0">
                          <a:solidFill>
                            <a:srgbClr val="7030A0"/>
                          </a:solidFill>
                        </a:rPr>
                        <a:t>Strong and sustainable community groups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An active and sustainable voluntary and community sector, supporting local communities in partnership with the council.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4627">
                <a:tc>
                  <a:txBody>
                    <a:bodyPr/>
                    <a:lstStyle/>
                    <a:p>
                      <a:pPr lvl="1"/>
                      <a:r>
                        <a:rPr lang="en-GB" sz="1700" b="1" dirty="0">
                          <a:solidFill>
                            <a:srgbClr val="7030A0"/>
                          </a:solidFill>
                        </a:rPr>
                        <a:t>A strong and influential community voice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a typeface="Times New Roman" panose="02020603050405020304" pitchFamily="18" charset="0"/>
                        </a:rPr>
                        <a:t>People are involved in the design and delivery of services and in the shaping of </a:t>
                      </a:r>
                      <a:r>
                        <a:rPr lang="en-GB" sz="1600" b="1">
                          <a:solidFill>
                            <a:schemeClr val="accent5">
                              <a:lumMod val="50000"/>
                            </a:schemeClr>
                          </a:solidFill>
                          <a:ea typeface="Times New Roman" panose="02020603050405020304" pitchFamily="18" charset="0"/>
                        </a:rPr>
                        <a:t>their community.</a:t>
                      </a:r>
                      <a:endParaRPr lang="en-GB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4946">
                <a:tc>
                  <a:txBody>
                    <a:bodyPr/>
                    <a:lstStyle/>
                    <a:p>
                      <a:pPr lvl="1"/>
                      <a:r>
                        <a:rPr lang="en-GB" sz="1700" b="1" dirty="0">
                          <a:solidFill>
                            <a:srgbClr val="7030A0"/>
                          </a:solidFill>
                        </a:rPr>
                        <a:t>Good quality community facilities and services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Accessible, affordable and good quality spaces are available for community use.</a:t>
                      </a:r>
                      <a:endParaRPr lang="en-GB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85049">
                <a:tc>
                  <a:txBody>
                    <a:bodyPr/>
                    <a:lstStyle/>
                    <a:p>
                      <a:pPr lvl="1"/>
                      <a:r>
                        <a:rPr lang="en-GB" sz="1700" b="1" dirty="0">
                          <a:solidFill>
                            <a:srgbClr val="7030A0"/>
                          </a:solidFill>
                        </a:rPr>
                        <a:t>Safe and respectful community relations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 cohesive community, </a:t>
                      </a:r>
                      <a:r>
                        <a:rPr lang="en-GB" sz="16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where people have a sense of  belonging and feel safe, regardless of their background.</a:t>
                      </a:r>
                      <a:endParaRPr lang="en-GB" sz="16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21486">
                <a:tc>
                  <a:txBody>
                    <a:bodyPr/>
                    <a:lstStyle/>
                    <a:p>
                      <a:pPr lvl="1"/>
                      <a:r>
                        <a:rPr lang="en-GB" sz="1700" b="1" dirty="0">
                          <a:solidFill>
                            <a:srgbClr val="7030A0"/>
                          </a:solidFill>
                        </a:rPr>
                        <a:t>Everyone plays their part in the community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sz="16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All stakeholders make an active contribution to improving the community.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D3F2B4">
                        <a:alpha val="8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9E91CB2-C63A-4C50-8037-F74CB4F3A365}"/>
              </a:ext>
            </a:extLst>
          </p:cNvPr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lIns="108000" bIns="108000" rtlCol="0" anchor="ctr">
            <a:noAutofit/>
          </a:bodyPr>
          <a:lstStyle/>
          <a:p>
            <a:pPr marL="0" marR="0" lvl="0" indent="0" algn="ctr" defTabSz="7200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7200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7200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7200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ommunity Partnerships Unit</a:t>
            </a:r>
          </a:p>
          <a:p>
            <a:pPr marL="0" marR="0" lvl="0" indent="0" algn="ctr" defTabSz="72000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a strong, active and cohesive community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51620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bIns="108000" rtlCol="0" anchor="ctr">
            <a:noAutofit/>
          </a:bodyPr>
          <a:lstStyle/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r>
              <a:rPr lang="en-GB" sz="4000" b="1" dirty="0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ommunity Partnerships Unit</a:t>
            </a:r>
          </a:p>
          <a:p>
            <a:pPr algn="ctr" defTabSz="720000">
              <a:lnSpc>
                <a:spcPts val="2500"/>
              </a:lnSpc>
            </a:pPr>
            <a:r>
              <a:rPr lang="en-GB" sz="2400" dirty="0">
                <a:solidFill>
                  <a:schemeClr val="bg1"/>
                </a:solidFill>
              </a:rPr>
              <a:t>Supporting a strong, active and cohesive community</a:t>
            </a:r>
          </a:p>
          <a:p>
            <a:pPr algn="ctr"/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ADC5F21-E947-4177-9116-7CB29619630B}"/>
              </a:ext>
            </a:extLst>
          </p:cNvPr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Hounslow Community Network AGM : 27 November 2019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08B3F3-172F-4192-A56E-78603491A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81" b="13619"/>
          <a:stretch/>
        </p:blipFill>
        <p:spPr>
          <a:xfrm>
            <a:off x="1112362" y="1077090"/>
            <a:ext cx="9623421" cy="1289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49C8D0-6C4F-428E-BC49-CA79555FA6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0" r="7563" b="8164"/>
          <a:stretch/>
        </p:blipFill>
        <p:spPr>
          <a:xfrm>
            <a:off x="445439" y="3946712"/>
            <a:ext cx="3355911" cy="2248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BEB4EE-10AF-4D09-A1D7-C08382A649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t="17493" r="187" b="-14350"/>
          <a:stretch/>
        </p:blipFill>
        <p:spPr>
          <a:xfrm>
            <a:off x="4204752" y="3946712"/>
            <a:ext cx="3633885" cy="2639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F5E0EA-1A4A-4C4F-9B63-98694DE029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t="14132" r="16312"/>
          <a:stretch/>
        </p:blipFill>
        <p:spPr>
          <a:xfrm>
            <a:off x="8282934" y="3946712"/>
            <a:ext cx="3355911" cy="22486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F9A1CB-2921-4ADC-BF45-EC3625F60F02}"/>
              </a:ext>
            </a:extLst>
          </p:cNvPr>
          <p:cNvSpPr txBox="1"/>
          <p:nvPr/>
        </p:nvSpPr>
        <p:spPr>
          <a:xfrm>
            <a:off x="1261554" y="2529659"/>
            <a:ext cx="5886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Working with HCN will be essential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Provide regular updates </a:t>
            </a:r>
          </a:p>
        </p:txBody>
      </p:sp>
    </p:spTree>
    <p:extLst>
      <p:ext uri="{BB962C8B-B14F-4D97-AF65-F5344CB8AC3E}">
        <p14:creationId xmlns:p14="http://schemas.microsoft.com/office/powerpoint/2010/main" val="1750287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bIns="108000" rtlCol="0" anchor="ctr">
            <a:noAutofit/>
          </a:bodyPr>
          <a:lstStyle/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r>
              <a:rPr lang="en-GB" sz="4000" b="1" dirty="0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ommunity Partnerships Unit</a:t>
            </a:r>
          </a:p>
          <a:p>
            <a:pPr algn="ctr" defTabSz="720000">
              <a:lnSpc>
                <a:spcPts val="2500"/>
              </a:lnSpc>
            </a:pPr>
            <a:r>
              <a:rPr lang="en-GB" sz="2400" dirty="0">
                <a:solidFill>
                  <a:schemeClr val="bg1"/>
                </a:solidFill>
              </a:rPr>
              <a:t>Supporting a strong, active and cohesive community</a:t>
            </a:r>
          </a:p>
          <a:p>
            <a:pPr algn="ctr"/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ADC5F21-E947-4177-9116-7CB29619630B}"/>
              </a:ext>
            </a:extLst>
          </p:cNvPr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Hounslow Community Network AGM : 27 November 2019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A572CB-E220-45C1-AAE5-01716CD64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18" y="1045794"/>
            <a:ext cx="9206621" cy="1322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D9266C3-9710-4A88-8FB8-03B0BE84B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8"/>
          <a:stretch/>
        </p:blipFill>
        <p:spPr>
          <a:xfrm>
            <a:off x="4107019" y="3849113"/>
            <a:ext cx="3719222" cy="232676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5DE65C-F819-488C-9CD6-4AF6AF7EC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2" y="3871217"/>
            <a:ext cx="3432110" cy="2304663"/>
          </a:xfrm>
          <a:prstGeom prst="rect">
            <a:avLst/>
          </a:prstGeom>
        </p:spPr>
      </p:pic>
      <p:pic>
        <p:nvPicPr>
          <p:cNvPr id="16" name="Picture 2" descr="Isleworth Community Allotment">
            <a:extLst>
              <a:ext uri="{FF2B5EF4-FFF2-40B4-BE49-F238E27FC236}">
                <a16:creationId xmlns:a16="http://schemas.microsoft.com/office/drawing/2014/main" xmlns="" id="{FBB50837-199E-4BC6-8EAC-2FF3BFF5D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329" y="3849113"/>
            <a:ext cx="3511965" cy="2348869"/>
          </a:xfrm>
          <a:prstGeom prst="rect">
            <a:avLst/>
          </a:prstGeom>
          <a:noFill/>
          <a:ln w="127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F43D1D-896C-4381-806C-1C6074E95A1E}"/>
              </a:ext>
            </a:extLst>
          </p:cNvPr>
          <p:cNvSpPr txBox="1"/>
          <p:nvPr/>
        </p:nvSpPr>
        <p:spPr>
          <a:xfrm>
            <a:off x="1407792" y="2446866"/>
            <a:ext cx="9376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We are commissioning a volunteering brokerage service with the aim of increasing the levels of volunteering.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Our community engagement team is currently running a survey on all of the estates, to help residents get into volunteering.</a:t>
            </a:r>
          </a:p>
        </p:txBody>
      </p:sp>
    </p:spTree>
    <p:extLst>
      <p:ext uri="{BB962C8B-B14F-4D97-AF65-F5344CB8AC3E}">
        <p14:creationId xmlns:p14="http://schemas.microsoft.com/office/powerpoint/2010/main" val="1665588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3FA6D88-FD09-4C40-81F4-329B11499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158"/>
          <a:stretch/>
        </p:blipFill>
        <p:spPr>
          <a:xfrm>
            <a:off x="943604" y="792130"/>
            <a:ext cx="10304791" cy="1576145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bIns="108000" rtlCol="0" anchor="ctr">
            <a:noAutofit/>
          </a:bodyPr>
          <a:lstStyle/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r>
              <a:rPr lang="en-GB" sz="4000" b="1" dirty="0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ommunity Partnerships Unit</a:t>
            </a:r>
          </a:p>
          <a:p>
            <a:pPr algn="ctr" defTabSz="720000">
              <a:lnSpc>
                <a:spcPts val="2500"/>
              </a:lnSpc>
            </a:pPr>
            <a:r>
              <a:rPr lang="en-GB" sz="2400" dirty="0">
                <a:solidFill>
                  <a:schemeClr val="bg1"/>
                </a:solidFill>
              </a:rPr>
              <a:t>Supporting a strong, active and cohesive community</a:t>
            </a:r>
          </a:p>
          <a:p>
            <a:pPr algn="ctr"/>
            <a:endParaRPr lang="en-GB" sz="4800" b="1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ADC5F21-E947-4177-9116-7CB29619630B}"/>
              </a:ext>
            </a:extLst>
          </p:cNvPr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Hounslow Community Network AGM : 27 November 2019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67EB07-2419-4056-81A2-44F2F08928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88" t="20048" r="13026" b="28881"/>
          <a:stretch/>
        </p:blipFill>
        <p:spPr>
          <a:xfrm>
            <a:off x="312575" y="3740156"/>
            <a:ext cx="2663715" cy="23131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D6DB819-390B-4BF8-A509-DCC10045A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28" y="3744518"/>
            <a:ext cx="4703687" cy="22865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5E8FB48-6910-4D87-B35E-AF503F499C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5" r="12072"/>
          <a:stretch/>
        </p:blipFill>
        <p:spPr>
          <a:xfrm>
            <a:off x="9005013" y="3713156"/>
            <a:ext cx="2663715" cy="2317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059EFE-368A-48E6-975D-0A6E2FCB3240}"/>
              </a:ext>
            </a:extLst>
          </p:cNvPr>
          <p:cNvSpPr txBox="1"/>
          <p:nvPr/>
        </p:nvSpPr>
        <p:spPr>
          <a:xfrm>
            <a:off x="1203487" y="2454051"/>
            <a:ext cx="9785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new Thriving Communities Fund will be up and running in the New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Currently following up on the feedback that we received in the annual VCSE sector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In the process of commissioning a  local infrastructure support service that best meets the  future needs of the VCSE sector.</a:t>
            </a:r>
          </a:p>
        </p:txBody>
      </p:sp>
    </p:spTree>
    <p:extLst>
      <p:ext uri="{BB962C8B-B14F-4D97-AF65-F5344CB8AC3E}">
        <p14:creationId xmlns:p14="http://schemas.microsoft.com/office/powerpoint/2010/main" val="13943090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65315" y="130629"/>
            <a:ext cx="12017828" cy="78377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bIns="108000" rtlCol="0" anchor="ctr">
            <a:noAutofit/>
          </a:bodyPr>
          <a:lstStyle/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endParaRPr lang="en-GB" sz="100" b="1" dirty="0">
              <a:solidFill>
                <a:schemeClr val="bg1"/>
              </a:solidFill>
            </a:endParaRPr>
          </a:p>
          <a:p>
            <a:pPr algn="ctr" defTabSz="720000">
              <a:lnSpc>
                <a:spcPts val="2500"/>
              </a:lnSpc>
            </a:pPr>
            <a:r>
              <a:rPr lang="en-GB" sz="4000" b="1" dirty="0">
                <a:solidFill>
                  <a:schemeClr val="bg1"/>
                </a:solidFill>
              </a:rPr>
              <a:t>C</a:t>
            </a:r>
            <a:r>
              <a:rPr lang="en-GB" sz="3600" b="1" dirty="0">
                <a:solidFill>
                  <a:schemeClr val="bg1"/>
                </a:solidFill>
              </a:rPr>
              <a:t>ommunity Partnerships Unit</a:t>
            </a:r>
          </a:p>
          <a:p>
            <a:pPr algn="ctr" defTabSz="720000">
              <a:lnSpc>
                <a:spcPts val="2500"/>
              </a:lnSpc>
            </a:pPr>
            <a:r>
              <a:rPr lang="en-GB" sz="2400" dirty="0">
                <a:solidFill>
                  <a:schemeClr val="bg1"/>
                </a:solidFill>
              </a:rPr>
              <a:t>Supporting a strong, active and cohesive community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</a:rPr>
              <a:t>We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65315" y="6363478"/>
            <a:ext cx="12017828" cy="40432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bg1"/>
                </a:solidFill>
              </a:rPr>
              <a:t>Hounslow Community Network AGM : 27 November 2019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Picture 2" descr="https://dl.boxcloud.com/api/2.0/internal_files/270239770731/versions/284475790623/representations/jpg_paged_2048x2048/content/1.jpg?access_token=1!y7FIZ0pIe2xs9s-nkZg0eNcSooxj7EhgBWFegNtRzsmvhIdX85uq3tVurAuE1fHbaUb_lmylTItZ7Fj0Dy7e3GAFOGpEilbbsUSFmh1YG4nj4G8H-N84q0pHB79O0YMMBlrq9tlE4n7wuPp645_rTkONxbZyHxVkNWHWXIstEN3ZX0Pt1m4UWuvbIL1HaI3bjlaBE2eKDzZdzZWPZZ3B7dMl8EHr68xHylEVOB2qrlxTG2FOZOuXUZxLw6-GEsPgZDJadhr3TGN4hAVcm7u6erEh5pLkvT4o0s1QUZ0sFOINKGVXhjQSJYo0KWMjkG_JnX8VCgG2-OMwdAp9jUC5ozm33tyW5yG5N48fsjkFWTLMSphocK-5WI3Bmakheea3-YNaFIo98FAXJsIlPw..&amp;box_client_name=box-content-preview&amp;box_client_version=1.43.1">
            <a:extLst>
              <a:ext uri="{FF2B5EF4-FFF2-40B4-BE49-F238E27FC236}">
                <a16:creationId xmlns:a16="http://schemas.microsoft.com/office/drawing/2014/main" xmlns="" id="{C4241769-F8D3-4744-80D2-7B3AD86DA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r="3184"/>
          <a:stretch/>
        </p:blipFill>
        <p:spPr bwMode="auto">
          <a:xfrm>
            <a:off x="3772412" y="3484071"/>
            <a:ext cx="4524376" cy="26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dl.boxcloud.com/api/2.0/internal_files/201921622290/versions/213670278674/representations/jpg_paged_2048x2048/content/1.jpg?access_token=1!9KjE2OZxvgQFSqd3ylhRodkm4b9LNpKpLeIxd78s5ivM4gEQNY2uOJMSwCtgSNoMoERS1pWs-raBVCFwQv-WvZ-dKeA1RKlEjyKs0sinugnOq0fNV3gWuYTSe8yt2M2mpsMAcjR1TO1XpfJr1houcSwhBOa7CY-2uEV2X9pSj7BoAwon86mHejaNqBcqywnzpm-5apoeuQ0yN1XSuAWcij0YMjdcbagnNXfxw7UAK2kVtKZwUp5vryU0vPMgLPrW3W7AvSJfgB40-kMAaU9tmXnZsDrBZYMOCzbkamfSkA0Y4FVzRyUzvUGV6920nqhbZGpd2oVj_xbu8Zw-1QyO4z2vQgcAHeKoHmM0DVtvvDn7AaGnfC7yeqL_A3lWTF0YPdC8pcqlW7eBnhWYmw..&amp;box_client_name=box-content-preview&amp;box_client_version=1.42.0">
            <a:extLst>
              <a:ext uri="{FF2B5EF4-FFF2-40B4-BE49-F238E27FC236}">
                <a16:creationId xmlns:a16="http://schemas.microsoft.com/office/drawing/2014/main" xmlns="" id="{3FFBEB69-F9FB-43B1-8D70-B17F919F0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2" t="8995" r="9922" b="7463"/>
          <a:stretch/>
        </p:blipFill>
        <p:spPr bwMode="auto">
          <a:xfrm>
            <a:off x="8553451" y="3429000"/>
            <a:ext cx="3356453" cy="265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dl.boxcloud.com/api/2.0/internal_files/285310461975/versions/300216768855/representations/jpg_paged_2048x2048/content/1.jpg?access_token=1!XgCk6ob1axk0KoE2fi6RKDrKV4uHKuOnfU6MuXTfy8FjPJlafgfPRCR7urUNT3_JNSA6a1DYjADcOBur5SBPlfCX8CbnqSMJ8wDRevv12VxCM0Yuh5KLuTpVnqkEOYxt2EcgdHw7EpwppOJH7eoumO6qjb0f_Vi02h_GYDbNZNle1DikQ92A4n_LHmWWAVy1p5Q3x7fUDf69vul4K8px5M6wfCAuVhSMbuOBmVNtbA4_rOeZc53kU87J1SYSBr96fwHZtYzmLEqgNnIU6YcQB0rYT4yAKogVnJaJN4NI31tMu0WoqlGa8SD5r6y_Sw_d24-F8U2CAVGIsNPY7tQ7MiWZMZF3q1oBvvpGqp8CZCUsySh1Fs24JRSCs_MEpuX1vDDJBzGdQUJ4c9xctQ..&amp;box_client_name=box-content-preview&amp;box_client_version=1.42.0">
            <a:extLst>
              <a:ext uri="{FF2B5EF4-FFF2-40B4-BE49-F238E27FC236}">
                <a16:creationId xmlns:a16="http://schemas.microsoft.com/office/drawing/2014/main" xmlns="" id="{BB118617-C561-4565-8CF1-206514DA7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r="16075" b="20127"/>
          <a:stretch/>
        </p:blipFill>
        <p:spPr bwMode="auto">
          <a:xfrm>
            <a:off x="285414" y="3484069"/>
            <a:ext cx="3230335" cy="265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AFFFAF-B0C7-468A-BFAC-768F4D1BC76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520" b="9078"/>
          <a:stretch/>
        </p:blipFill>
        <p:spPr>
          <a:xfrm>
            <a:off x="1828799" y="984080"/>
            <a:ext cx="8389855" cy="11935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9730DE-0255-4D29-B18A-4FB6FF2BA7E4}"/>
              </a:ext>
            </a:extLst>
          </p:cNvPr>
          <p:cNvSpPr txBox="1"/>
          <p:nvPr/>
        </p:nvSpPr>
        <p:spPr>
          <a:xfrm>
            <a:off x="1981200" y="2196686"/>
            <a:ext cx="8229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In the New Year the council will be undergoing a thorough review of how we communicate and engage with residents.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The volunteer estate inspection scheme is continuing to grow – giving residents on estates a say in how their services are delivered.</a:t>
            </a:r>
          </a:p>
        </p:txBody>
      </p:sp>
    </p:spTree>
    <p:extLst>
      <p:ext uri="{BB962C8B-B14F-4D97-AF65-F5344CB8AC3E}">
        <p14:creationId xmlns:p14="http://schemas.microsoft.com/office/powerpoint/2010/main" val="22814108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2061</TotalTime>
  <Words>794</Words>
  <Application>Microsoft Office PowerPoint</Application>
  <PresentationFormat>Widescreen</PresentationFormat>
  <Paragraphs>148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Thriving Communities Strategy (2019 - 2023)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Wyman-White</dc:creator>
  <cp:lastModifiedBy>Iain Elliott</cp:lastModifiedBy>
  <cp:revision>199</cp:revision>
  <dcterms:created xsi:type="dcterms:W3CDTF">2018-05-09T15:14:56Z</dcterms:created>
  <dcterms:modified xsi:type="dcterms:W3CDTF">2019-12-04T15:12:55Z</dcterms:modified>
</cp:coreProperties>
</file>